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5" r:id="rId3"/>
    <p:sldId id="277" r:id="rId4"/>
    <p:sldId id="265" r:id="rId5"/>
    <p:sldId id="260" r:id="rId6"/>
    <p:sldId id="272" r:id="rId7"/>
    <p:sldId id="258" r:id="rId8"/>
    <p:sldId id="267" r:id="rId9"/>
    <p:sldId id="266" r:id="rId10"/>
    <p:sldId id="269" r:id="rId11"/>
    <p:sldId id="270" r:id="rId12"/>
    <p:sldId id="271" r:id="rId13"/>
    <p:sldId id="274" r:id="rId14"/>
    <p:sldId id="295" r:id="rId15"/>
    <p:sldId id="296" r:id="rId16"/>
    <p:sldId id="297" r:id="rId17"/>
    <p:sldId id="302" r:id="rId18"/>
    <p:sldId id="303" r:id="rId19"/>
    <p:sldId id="304" r:id="rId20"/>
    <p:sldId id="305" r:id="rId21"/>
    <p:sldId id="298" r:id="rId22"/>
    <p:sldId id="299" r:id="rId23"/>
    <p:sldId id="300" r:id="rId24"/>
    <p:sldId id="291" r:id="rId25"/>
    <p:sldId id="280" r:id="rId26"/>
    <p:sldId id="282" r:id="rId27"/>
    <p:sldId id="283" r:id="rId28"/>
    <p:sldId id="285" r:id="rId29"/>
    <p:sldId id="287" r:id="rId30"/>
    <p:sldId id="286" r:id="rId31"/>
    <p:sldId id="279" r:id="rId32"/>
    <p:sldId id="278" r:id="rId33"/>
    <p:sldId id="281" r:id="rId34"/>
    <p:sldId id="301"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60"/>
  </p:normalViewPr>
  <p:slideViewPr>
    <p:cSldViewPr>
      <p:cViewPr>
        <p:scale>
          <a:sx n="69" d="100"/>
          <a:sy n="69" d="100"/>
        </p:scale>
        <p:origin x="-166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39239"/>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467542" y="367209"/>
            <a:ext cx="7560841" cy="584775"/>
          </a:xfrm>
          <a:prstGeom prst="rect">
            <a:avLst/>
          </a:prstGeom>
        </p:spPr>
        <p:txBody>
          <a:bodyPr wrap="square">
            <a:spAutoFit/>
          </a:bodyPr>
          <a:lstStyle/>
          <a:p>
            <a:pPr algn="ctr"/>
            <a:r>
              <a:rPr lang="tt-RU" sz="3200" dirty="0" smtClean="0">
                <a:solidFill>
                  <a:srgbClr val="FF0000"/>
                </a:solidFill>
                <a:latin typeface="Times New Roman" pitchFamily="18" charset="0"/>
                <a:cs typeface="Times New Roman" pitchFamily="18" charset="0"/>
              </a:rPr>
              <a:t>Основные сведения об организации</a:t>
            </a:r>
            <a:endParaRPr lang="tt-RU" sz="32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3139037" y="966228"/>
            <a:ext cx="5953217" cy="4370427"/>
          </a:xfrm>
          <a:prstGeom prst="rect">
            <a:avLst/>
          </a:prstGeom>
          <a:solidFill>
            <a:schemeClr val="accent2">
              <a:lumMod val="20000"/>
              <a:lumOff val="80000"/>
            </a:schemeClr>
          </a:solidFill>
        </p:spPr>
        <p:txBody>
          <a:bodyPr wrap="square">
            <a:spAutoFit/>
          </a:bodyPr>
          <a:lstStyle/>
          <a:p>
            <a:r>
              <a:rPr lang="ru-RU" sz="1600" dirty="0" smtClean="0">
                <a:latin typeface="Times New Roman" pitchFamily="18" charset="0"/>
                <a:cs typeface="Times New Roman" pitchFamily="18" charset="0"/>
              </a:rPr>
              <a:t>Заведующий </a:t>
            </a:r>
            <a:r>
              <a:rPr lang="ru-RU" sz="1600" dirty="0">
                <a:latin typeface="Times New Roman" pitchFamily="18" charset="0"/>
                <a:cs typeface="Times New Roman" pitchFamily="18" charset="0"/>
              </a:rPr>
              <a:t>детским садом </a:t>
            </a:r>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Султанова </a:t>
            </a:r>
            <a:r>
              <a:rPr lang="ru-RU" sz="1600" b="1" dirty="0" err="1">
                <a:latin typeface="Times New Roman" pitchFamily="18" charset="0"/>
                <a:cs typeface="Times New Roman" pitchFamily="18" charset="0"/>
              </a:rPr>
              <a:t>Мелауша</a:t>
            </a:r>
            <a:r>
              <a:rPr lang="ru-RU" sz="1600" b="1" dirty="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Азгаровна</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назначена </a:t>
            </a:r>
            <a:r>
              <a:rPr lang="ru-RU" sz="1600" dirty="0">
                <a:latin typeface="Times New Roman" pitchFamily="18" charset="0"/>
                <a:cs typeface="Times New Roman" pitchFamily="18" charset="0"/>
              </a:rPr>
              <a:t>на должность приказом МБУ «Отдел образования </a:t>
            </a:r>
          </a:p>
          <a:p>
            <a:r>
              <a:rPr lang="ru-RU" sz="1600" dirty="0" err="1" smtClean="0">
                <a:latin typeface="Times New Roman" pitchFamily="18" charset="0"/>
                <a:cs typeface="Times New Roman" pitchFamily="18" charset="0"/>
              </a:rPr>
              <a:t>Муслюмовского</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муниципального района Республики </a:t>
            </a:r>
          </a:p>
          <a:p>
            <a:r>
              <a:rPr lang="ru-RU" sz="1600" dirty="0" smtClean="0">
                <a:latin typeface="Times New Roman" pitchFamily="18" charset="0"/>
                <a:cs typeface="Times New Roman" pitchFamily="18" charset="0"/>
              </a:rPr>
              <a:t>Татарстан </a:t>
            </a:r>
            <a:r>
              <a:rPr lang="ru-RU" sz="1600" dirty="0">
                <a:latin typeface="Times New Roman" pitchFamily="18" charset="0"/>
                <a:cs typeface="Times New Roman" pitchFamily="18" charset="0"/>
              </a:rPr>
              <a:t>от 14 апреля 2003 года №14. Стаж работы – 28 лет,</a:t>
            </a:r>
          </a:p>
          <a:p>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должности руководителя – 16 лет.</a:t>
            </a:r>
          </a:p>
          <a:p>
            <a:r>
              <a:rPr lang="ru-RU" sz="1600" dirty="0" smtClean="0">
                <a:latin typeface="Times New Roman" pitchFamily="18" charset="0"/>
                <a:cs typeface="Times New Roman" pitchFamily="18" charset="0"/>
              </a:rPr>
              <a:t>Образование</a:t>
            </a:r>
            <a:r>
              <a:rPr lang="ru-RU" sz="1600" dirty="0">
                <a:latin typeface="Times New Roman" pitchFamily="18" charset="0"/>
                <a:cs typeface="Times New Roman" pitchFamily="18" charset="0"/>
              </a:rPr>
              <a:t>: </a:t>
            </a:r>
            <a:r>
              <a:rPr lang="ru-RU" sz="1600" b="1" dirty="0">
                <a:latin typeface="Times New Roman" pitchFamily="18" charset="0"/>
                <a:cs typeface="Times New Roman" pitchFamily="18" charset="0"/>
              </a:rPr>
              <a:t>высшее</a:t>
            </a: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диплом Казанского государственного</a:t>
            </a:r>
          </a:p>
          <a:p>
            <a:r>
              <a:rPr lang="ru-RU" sz="1600" dirty="0" smtClean="0">
                <a:latin typeface="Times New Roman" pitchFamily="18" charset="0"/>
                <a:cs typeface="Times New Roman" pitchFamily="18" charset="0"/>
              </a:rPr>
              <a:t>педагогического  института, 1991 год; диплом о </a:t>
            </a:r>
          </a:p>
          <a:p>
            <a:r>
              <a:rPr lang="ru-RU" sz="1600" dirty="0" smtClean="0">
                <a:latin typeface="Times New Roman" pitchFamily="18" charset="0"/>
                <a:cs typeface="Times New Roman" pitchFamily="18" charset="0"/>
              </a:rPr>
              <a:t>профессиональной переподготовке «Менеджмент в сфере</a:t>
            </a:r>
          </a:p>
          <a:p>
            <a:r>
              <a:rPr lang="ru-RU" sz="1600" dirty="0" smtClean="0">
                <a:latin typeface="Times New Roman" pitchFamily="18" charset="0"/>
                <a:cs typeface="Times New Roman" pitchFamily="18" charset="0"/>
              </a:rPr>
              <a:t>образования», 2012 год.</a:t>
            </a:r>
          </a:p>
          <a:p>
            <a:r>
              <a:rPr lang="ru-RU" sz="1600" dirty="0" smtClean="0">
                <a:latin typeface="Times New Roman" pitchFamily="18" charset="0"/>
                <a:cs typeface="Times New Roman" pitchFamily="18" charset="0"/>
              </a:rPr>
              <a:t>Государственные и отраслевые награды, звания: </a:t>
            </a:r>
            <a:r>
              <a:rPr lang="ru-RU" sz="1600" b="1" dirty="0" smtClean="0">
                <a:latin typeface="Times New Roman" pitchFamily="18" charset="0"/>
                <a:cs typeface="Times New Roman" pitchFamily="18" charset="0"/>
              </a:rPr>
              <a:t>«Почетный</a:t>
            </a:r>
          </a:p>
          <a:p>
            <a:r>
              <a:rPr lang="ru-RU" sz="1600" b="1" dirty="0" smtClean="0">
                <a:latin typeface="Times New Roman" pitchFamily="18" charset="0"/>
                <a:cs typeface="Times New Roman" pitchFamily="18" charset="0"/>
              </a:rPr>
              <a:t>работник сферы образования Российской Федерации» (2018),</a:t>
            </a:r>
          </a:p>
          <a:p>
            <a:r>
              <a:rPr lang="ru-RU" sz="1600" b="1" dirty="0" smtClean="0">
                <a:latin typeface="Times New Roman" pitchFamily="18" charset="0"/>
                <a:cs typeface="Times New Roman" pitchFamily="18" charset="0"/>
              </a:rPr>
              <a:t>Почетная грамота Министерства образования и науки </a:t>
            </a:r>
          </a:p>
          <a:p>
            <a:r>
              <a:rPr lang="ru-RU" sz="1600" b="1" dirty="0" smtClean="0">
                <a:latin typeface="Times New Roman" pitchFamily="18" charset="0"/>
                <a:cs typeface="Times New Roman" pitchFamily="18" charset="0"/>
              </a:rPr>
              <a:t>Российской Федерации (2012); нагрудный знак «За заслуги в</a:t>
            </a:r>
          </a:p>
          <a:p>
            <a:r>
              <a:rPr lang="ru-RU" sz="1600" b="1" dirty="0" smtClean="0">
                <a:latin typeface="Times New Roman" pitchFamily="18" charset="0"/>
                <a:cs typeface="Times New Roman" pitchFamily="18" charset="0"/>
              </a:rPr>
              <a:t>образовании» </a:t>
            </a:r>
            <a:r>
              <a:rPr lang="ru-RU" sz="1600" b="1" dirty="0">
                <a:latin typeface="Times New Roman" pitchFamily="18" charset="0"/>
                <a:cs typeface="Times New Roman" pitchFamily="18" charset="0"/>
              </a:rPr>
              <a:t>Министерства образования и </a:t>
            </a:r>
            <a:r>
              <a:rPr lang="ru-RU" sz="1600" b="1" dirty="0" smtClean="0">
                <a:latin typeface="Times New Roman" pitchFamily="18" charset="0"/>
                <a:cs typeface="Times New Roman" pitchFamily="18" charset="0"/>
              </a:rPr>
              <a:t>науки</a:t>
            </a:r>
          </a:p>
          <a:p>
            <a:r>
              <a:rPr lang="ru-RU" sz="1600" b="1" dirty="0" smtClean="0">
                <a:latin typeface="Times New Roman" pitchFamily="18" charset="0"/>
                <a:cs typeface="Times New Roman" pitchFamily="18" charset="0"/>
              </a:rPr>
              <a:t>Республики Татарстан (2006).</a:t>
            </a:r>
            <a:endParaRPr lang="ru-RU" sz="1600" b="1" dirty="0">
              <a:latin typeface="Times New Roman" pitchFamily="18" charset="0"/>
              <a:cs typeface="Times New Roman" pitchFamily="18" charset="0"/>
            </a:endParaRPr>
          </a:p>
          <a:p>
            <a:r>
              <a:rPr lang="ru-RU" dirty="0" smtClean="0">
                <a:latin typeface="Times New Roman" pitchFamily="18" charset="0"/>
                <a:cs typeface="Times New Roman" pitchFamily="18" charset="0"/>
              </a:rPr>
              <a:t>                                                     </a:t>
            </a:r>
          </a:p>
          <a:p>
            <a:endParaRPr lang="ru-RU" dirty="0" smtClean="0">
              <a:latin typeface="Times New Roman" pitchFamily="18" charset="0"/>
              <a:cs typeface="Times New Roman" pitchFamily="18" charset="0"/>
            </a:endParaRPr>
          </a:p>
        </p:txBody>
      </p:sp>
      <p:pic>
        <p:nvPicPr>
          <p:cNvPr id="1027" name="Picture 3" descr="C:\Users\доу\Desktop\КОЯШКАЙ инфо\ФОТОМАТЕРИАЛ ДЛЯ САЙТА - копия\ФОТОМАТЕРИАЛ ДЛЯ САЙТА\Коллектив\Коллектив\IMG_6459 - копия.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38" y="1621487"/>
            <a:ext cx="3033989" cy="382074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0379" y="5455295"/>
            <a:ext cx="9123241" cy="1415772"/>
          </a:xfrm>
          <a:prstGeom prst="rect">
            <a:avLst/>
          </a:prstGeom>
          <a:solidFill>
            <a:schemeClr val="accent2">
              <a:lumMod val="20000"/>
              <a:lumOff val="80000"/>
            </a:schemeClr>
          </a:solidFill>
        </p:spPr>
        <p:txBody>
          <a:bodyPr wrap="square">
            <a:spAutoFit/>
          </a:bodyPr>
          <a:lstStyle/>
          <a:p>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2008 году детский сад получил статус  «муниципального» и был переименован в   </a:t>
            </a:r>
            <a:r>
              <a:rPr lang="ru-RU" sz="1600" b="1" dirty="0">
                <a:latin typeface="Times New Roman" pitchFamily="18" charset="0"/>
                <a:cs typeface="Times New Roman" pitchFamily="18" charset="0"/>
              </a:rPr>
              <a:t>Муниципальное бюджетное  дошкольное образовательное учреждение «</a:t>
            </a:r>
            <a:r>
              <a:rPr lang="ru-RU" sz="1600" b="1" dirty="0" err="1">
                <a:latin typeface="Times New Roman" pitchFamily="18" charset="0"/>
                <a:cs typeface="Times New Roman" pitchFamily="18" charset="0"/>
              </a:rPr>
              <a:t>Муслюмовский</a:t>
            </a:r>
            <a:r>
              <a:rPr lang="ru-RU" sz="1600" b="1" dirty="0">
                <a:latin typeface="Times New Roman" pitchFamily="18" charset="0"/>
                <a:cs typeface="Times New Roman" pitchFamily="18" charset="0"/>
              </a:rPr>
              <a:t> детский сад общеразвивающего вида «</a:t>
            </a:r>
            <a:r>
              <a:rPr lang="ru-RU" sz="1600" b="1" dirty="0" err="1">
                <a:latin typeface="Times New Roman" pitchFamily="18" charset="0"/>
                <a:cs typeface="Times New Roman" pitchFamily="18" charset="0"/>
              </a:rPr>
              <a:t>Кояшкай</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Муслюмовского</a:t>
            </a:r>
            <a:r>
              <a:rPr lang="ru-RU" sz="1600" b="1" dirty="0">
                <a:latin typeface="Times New Roman" pitchFamily="18" charset="0"/>
                <a:cs typeface="Times New Roman" pitchFamily="18" charset="0"/>
              </a:rPr>
              <a:t> муниципального района Республики Татарстан</a:t>
            </a:r>
            <a:r>
              <a:rPr lang="ru-RU" sz="1600"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p>
          <a:p>
            <a:endParaRPr lang="ru-RU"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248880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 y="-1736"/>
            <a:ext cx="9143999" cy="6858000"/>
          </a:xfrm>
          <a:prstGeom prst="rect">
            <a:avLst/>
          </a:prstGeom>
          <a:ln>
            <a:noFill/>
          </a:ln>
          <a:effectLst>
            <a:outerShdw blurRad="292100" dist="139700" dir="2700000" algn="tl" rotWithShape="0">
              <a:srgbClr val="333333">
                <a:alpha val="65000"/>
              </a:srgbClr>
            </a:outerShdw>
          </a:effectLst>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647056" y="2204864"/>
            <a:ext cx="8496944" cy="6696744"/>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8194" name="Picture 2" descr="C:\Users\доу\Desktop\ТЫШЛЫК\ОБРАЗЦОВЫЙ\IMG_20190218_1354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322" y="243080"/>
            <a:ext cx="4248471" cy="31863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195" name="Picture 3" descr="C:\Users\доу\Desktop\ТЫШЛЫК\ОБРАЗЦОВЫЙ\IMG_20190218_1354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268" y="3645024"/>
            <a:ext cx="3903097" cy="292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196" name="Picture 4" descr="C:\Users\доу\Desktop\ТЫШЛЫК\ОБРАЗЦОВЫЙ\IMG_20190218_13544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3857" y="3645024"/>
            <a:ext cx="4325195" cy="28753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585775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647056" y="2204864"/>
            <a:ext cx="8496944" cy="6696744"/>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9218" name="Picture 2" descr="C:\Users\доу\Desktop\ТЫШЛЫК\ОБРАЗЦОВЫЙ\IMG_20190218_13592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6673" y="1975148"/>
            <a:ext cx="6336704" cy="475252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доу\Desktop\ТЫШЛЫК\ОБРАЗЦОВЫЙ\IMG_20190218_1359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155" y="3154660"/>
            <a:ext cx="2679762" cy="357301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rot="10800000" flipV="1">
            <a:off x="467544" y="357933"/>
            <a:ext cx="8136904" cy="1631216"/>
          </a:xfrm>
          <a:prstGeom prst="rect">
            <a:avLst/>
          </a:prstGeom>
        </p:spPr>
        <p:txBody>
          <a:bodyPr wrap="square">
            <a:spAutoFit/>
          </a:bodyPr>
          <a:lstStyle/>
          <a:p>
            <a:r>
              <a:rPr lang="tt-RU" sz="2000" dirty="0" smtClean="0">
                <a:latin typeface="Times New Roman" pitchFamily="18" charset="0"/>
                <a:cs typeface="Times New Roman" pitchFamily="18" charset="0"/>
              </a:rPr>
              <a:t>1979 год был объявлен Международным годом детей. В альбоме сохранился старый номер газеты “Авыл утлары” (“Сельские огни”) </a:t>
            </a:r>
          </a:p>
          <a:p>
            <a:r>
              <a:rPr lang="tt-RU" sz="2000" dirty="0" smtClean="0">
                <a:latin typeface="Times New Roman" pitchFamily="18" charset="0"/>
                <a:cs typeface="Times New Roman" pitchFamily="18" charset="0"/>
              </a:rPr>
              <a:t>№46 от 19 апреля 1979 года, где есть статья о детском саде. В статье </a:t>
            </a:r>
            <a:r>
              <a:rPr lang="ru-RU" sz="2000" b="1" dirty="0" smtClean="0">
                <a:latin typeface="Times New Roman" pitchFamily="18" charset="0"/>
                <a:cs typeface="Times New Roman" pitchFamily="18" charset="0"/>
              </a:rPr>
              <a:t>«</a:t>
            </a:r>
            <a:r>
              <a:rPr lang="tt-RU" sz="2000" dirty="0" smtClean="0">
                <a:latin typeface="Times New Roman" pitchFamily="18" charset="0"/>
                <a:cs typeface="Times New Roman" pitchFamily="18" charset="0"/>
              </a:rPr>
              <a:t>Яшь буын – безнен </a:t>
            </a:r>
            <a:r>
              <a:rPr lang="ru-RU" sz="2000" dirty="0" err="1" smtClean="0">
                <a:latin typeface="Times New Roman" pitchFamily="18" charset="0"/>
                <a:cs typeface="Times New Roman" pitchFamily="18" charset="0"/>
              </a:rPr>
              <a:t>килэчэк</a:t>
            </a:r>
            <a:r>
              <a:rPr lang="ru-RU" sz="2000" dirty="0" smtClean="0">
                <a:latin typeface="Times New Roman" pitchFamily="18" charset="0"/>
                <a:cs typeface="Times New Roman" pitchFamily="18" charset="0"/>
              </a:rPr>
              <a:t>» («Молодое поколение – наше будущее») рассказывалось о буднях нашего детского сада.</a:t>
            </a:r>
            <a:endParaRPr lang="tt-RU" sz="2000" dirty="0"/>
          </a:p>
        </p:txBody>
      </p:sp>
    </p:spTree>
    <p:extLst>
      <p:ext uri="{BB962C8B-B14F-4D97-AF65-F5344CB8AC3E}">
        <p14:creationId xmlns:p14="http://schemas.microsoft.com/office/powerpoint/2010/main" val="219585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0379" y="-39239"/>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sp>
        <p:nvSpPr>
          <p:cNvPr id="5" name="Прямоугольник 4"/>
          <p:cNvSpPr/>
          <p:nvPr/>
        </p:nvSpPr>
        <p:spPr>
          <a:xfrm rot="10800000" flipV="1">
            <a:off x="1331637" y="305654"/>
            <a:ext cx="6048674" cy="707886"/>
          </a:xfrm>
          <a:prstGeom prst="rect">
            <a:avLst/>
          </a:prstGeom>
        </p:spPr>
        <p:txBody>
          <a:bodyPr wrap="square">
            <a:spAutoFit/>
          </a:bodyPr>
          <a:lstStyle/>
          <a:p>
            <a:pPr algn="ctr"/>
            <a:r>
              <a:rPr lang="tt-RU" sz="2000" dirty="0" smtClean="0">
                <a:solidFill>
                  <a:srgbClr val="FF0000"/>
                </a:solidFill>
                <a:latin typeface="Times New Roman" pitchFamily="18" charset="0"/>
                <a:cs typeface="Times New Roman" pitchFamily="18" charset="0"/>
              </a:rPr>
              <a:t>Грамоты по итогам социалистических соревнований, дипломы</a:t>
            </a:r>
            <a:endParaRPr lang="tt-RU" sz="2000" dirty="0"/>
          </a:p>
        </p:txBody>
      </p:sp>
      <p:pic>
        <p:nvPicPr>
          <p:cNvPr id="10242" name="Picture 2" descr="C:\Users\доу\Desktop\ТЫШЛЫК\ОБРАЗЦОВЫЙ\IMG_20190218_1349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826" y="1072464"/>
            <a:ext cx="2555304" cy="19164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43" name="Picture 3" descr="C:\Users\доу\Desktop\ТЫШЛЫК\ОБРАЗЦОВЫЙ\IMG_20190218_1350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92026" y="3599865"/>
            <a:ext cx="1924079" cy="256543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доу\Desktop\ТЫШЛЫК\ОБРАЗЦОВЫЙ\IMG_20190218_13505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93606" y="1072464"/>
            <a:ext cx="2520918" cy="191647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доу\Desktop\ТЫШЛЫК\ОБРАЗЦОВЫЙ\IMG_20190218_1353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0483" y="4078520"/>
            <a:ext cx="2782379" cy="208678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Users\доу\Desktop\ТЫШЛЫК\ОБРАЗЦОВЫЙ\IMG_20190218_13533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70453" y="4045728"/>
            <a:ext cx="2782379" cy="2086784"/>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C:\Users\доу\Desktop\ТЫШЛЫК\ОБРАЗЦОВЫЙ\IMG_20190218_13541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81469" y="1072464"/>
            <a:ext cx="2560350" cy="192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12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3621" cy="6897239"/>
          </a:xfrm>
          <a:prstGeom prst="rect">
            <a:avLst/>
          </a:prstGeom>
          <a:noFill/>
        </p:spPr>
      </p:pic>
      <p:sp>
        <p:nvSpPr>
          <p:cNvPr id="2" name="Заголовок 1"/>
          <p:cNvSpPr>
            <a:spLocks noGrp="1"/>
          </p:cNvSpPr>
          <p:nvPr>
            <p:ph type="ctrTitle"/>
          </p:nvPr>
        </p:nvSpPr>
        <p:spPr>
          <a:xfrm>
            <a:off x="694500" y="2276872"/>
            <a:ext cx="7772400" cy="1470025"/>
          </a:xfrm>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57635" y="27051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224700" y="270520"/>
            <a:ext cx="8568953" cy="1692771"/>
          </a:xfrm>
          <a:prstGeom prst="rect">
            <a:avLst/>
          </a:prstGeom>
        </p:spPr>
        <p:txBody>
          <a:bodyPr wrap="square">
            <a:spAutoFit/>
          </a:bodyPr>
          <a:lstStyle/>
          <a:p>
            <a:pPr algn="ctr"/>
            <a:r>
              <a:rPr lang="tt-RU" sz="2000" dirty="0" smtClean="0">
                <a:solidFill>
                  <a:srgbClr val="FF0000"/>
                </a:solidFill>
                <a:latin typeface="Times New Roman" pitchFamily="18" charset="0"/>
                <a:cs typeface="Times New Roman" pitchFamily="18" charset="0"/>
              </a:rPr>
              <a:t>Время не стоит на месте...</a:t>
            </a:r>
          </a:p>
          <a:p>
            <a:pPr algn="ctr"/>
            <a:r>
              <a:rPr lang="tt-RU" sz="2000" dirty="0" smtClean="0">
                <a:solidFill>
                  <a:srgbClr val="FF0000"/>
                </a:solidFill>
                <a:latin typeface="Times New Roman" pitchFamily="18" charset="0"/>
                <a:cs typeface="Times New Roman" pitchFamily="18" charset="0"/>
              </a:rPr>
              <a:t>МБДОУ </a:t>
            </a:r>
            <a:r>
              <a:rPr lang="ru-RU" sz="2000" b="1" dirty="0" smtClean="0">
                <a:solidFill>
                  <a:srgbClr val="FF0000"/>
                </a:solidFill>
                <a:latin typeface="Times New Roman" pitchFamily="18" charset="0"/>
                <a:cs typeface="Times New Roman" pitchFamily="18" charset="0"/>
              </a:rPr>
              <a:t>«</a:t>
            </a:r>
            <a:r>
              <a:rPr lang="tt-RU" sz="2000" dirty="0" smtClean="0">
                <a:solidFill>
                  <a:srgbClr val="FF0000"/>
                </a:solidFill>
                <a:latin typeface="Times New Roman" pitchFamily="18" charset="0"/>
                <a:cs typeface="Times New Roman" pitchFamily="18" charset="0"/>
              </a:rPr>
              <a:t>Муслюмовский детский сад </a:t>
            </a:r>
            <a:r>
              <a:rPr lang="ru-RU" sz="2000" b="1" smtClean="0">
                <a:solidFill>
                  <a:srgbClr val="FF0000"/>
                </a:solidFill>
                <a:latin typeface="Times New Roman" pitchFamily="18" charset="0"/>
                <a:cs typeface="Times New Roman" pitchFamily="18" charset="0"/>
              </a:rPr>
              <a:t>«</a:t>
            </a:r>
            <a:r>
              <a:rPr lang="tt-RU" sz="2000" smtClean="0">
                <a:solidFill>
                  <a:srgbClr val="FF0000"/>
                </a:solidFill>
                <a:latin typeface="Times New Roman" pitchFamily="18" charset="0"/>
                <a:cs typeface="Times New Roman" pitchFamily="18" charset="0"/>
              </a:rPr>
              <a:t>Кояшкай</a:t>
            </a:r>
            <a:r>
              <a:rPr lang="ru-RU" sz="2000" b="1" dirty="0" smtClean="0">
                <a:solidFill>
                  <a:srgbClr val="FF0000"/>
                </a:solidFill>
                <a:latin typeface="Times New Roman" pitchFamily="18" charset="0"/>
                <a:cs typeface="Times New Roman" pitchFamily="18" charset="0"/>
              </a:rPr>
              <a:t>»</a:t>
            </a:r>
            <a:r>
              <a:rPr lang="tt-RU" sz="2000" dirty="0" smtClean="0">
                <a:solidFill>
                  <a:srgbClr val="FF0000"/>
                </a:solidFill>
                <a:latin typeface="Times New Roman" pitchFamily="18" charset="0"/>
                <a:cs typeface="Times New Roman" pitchFamily="18" charset="0"/>
              </a:rPr>
              <a:t>  сегодня..</a:t>
            </a:r>
          </a:p>
          <a:p>
            <a:r>
              <a:rPr lang="ru-RU" sz="1600" dirty="0" smtClean="0">
                <a:latin typeface="Times New Roman" pitchFamily="18" charset="0"/>
                <a:cs typeface="Times New Roman" pitchFamily="18" charset="0"/>
              </a:rPr>
              <a:t>В детском саду работает 14  педагогов: высшее профессиональное образование – у 100% педагогического персонала, 1 педагог имеет высшую квалификационную категорию (7%), 10 педагогов – первую </a:t>
            </a:r>
            <a:r>
              <a:rPr lang="ru-RU" sz="1600" dirty="0">
                <a:latin typeface="Times New Roman" pitchFamily="18" charset="0"/>
                <a:cs typeface="Times New Roman" pitchFamily="18" charset="0"/>
              </a:rPr>
              <a:t>квалификационную </a:t>
            </a:r>
            <a:r>
              <a:rPr lang="ru-RU" sz="1600" dirty="0" smtClean="0">
                <a:latin typeface="Times New Roman" pitchFamily="18" charset="0"/>
                <a:cs typeface="Times New Roman" pitchFamily="18" charset="0"/>
              </a:rPr>
              <a:t>категорию (72%), без категории - 2 педагога(14%), соответствие занимаемой должности – у 1 педагога (7%).</a:t>
            </a:r>
            <a:endParaRPr lang="tt-RU" sz="1600" dirty="0">
              <a:latin typeface="Times New Roman" pitchFamily="18" charset="0"/>
              <a:cs typeface="Times New Roman" pitchFamily="18" charset="0"/>
            </a:endParaRPr>
          </a:p>
        </p:txBody>
      </p:sp>
      <p:pic>
        <p:nvPicPr>
          <p:cNvPr id="1026" name="Picture 2" descr="C:\Users\доу\Desktop\КОЯШКАЙ инфо\ФОТОМАТЕРИАЛ ДЛЯ САЙТА - копия\ФОТОМАТЕРИАЛ ДЛЯ САЙТА\Коллектив\Коллектив\IMG_6402 - копия.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718" y="1945455"/>
            <a:ext cx="6520640" cy="4897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85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3621" cy="6897239"/>
          </a:xfrm>
          <a:prstGeom prst="rect">
            <a:avLst/>
          </a:prstGeom>
          <a:noFill/>
        </p:spPr>
      </p:pic>
      <p:sp>
        <p:nvSpPr>
          <p:cNvPr id="2" name="Заголовок 1"/>
          <p:cNvSpPr>
            <a:spLocks noGrp="1"/>
          </p:cNvSpPr>
          <p:nvPr>
            <p:ph type="ctrTitle"/>
          </p:nvPr>
        </p:nvSpPr>
        <p:spPr>
          <a:xfrm>
            <a:off x="694500" y="2276872"/>
            <a:ext cx="7772400" cy="1470025"/>
          </a:xfrm>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57635" y="27051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224700" y="162797"/>
            <a:ext cx="8568953" cy="1908215"/>
          </a:xfrm>
          <a:prstGeom prst="rect">
            <a:avLst/>
          </a:prstGeom>
        </p:spPr>
        <p:txBody>
          <a:bodyPr wrap="square">
            <a:spAutoFit/>
          </a:bodyPr>
          <a:lstStyle/>
          <a:p>
            <a:pPr algn="ctr">
              <a:lnSpc>
                <a:spcPct val="150000"/>
              </a:lnSpc>
            </a:pPr>
            <a:r>
              <a:rPr lang="ru-RU" sz="2000" b="1" dirty="0">
                <a:solidFill>
                  <a:srgbClr val="FF0000"/>
                </a:solidFill>
                <a:latin typeface="Intro Inline" pitchFamily="50" charset="0"/>
                <a:cs typeface="Times New Roman" pitchFamily="18" charset="0"/>
              </a:rPr>
              <a:t>Победы в </a:t>
            </a:r>
            <a:r>
              <a:rPr lang="ru-RU" sz="2000" b="1" dirty="0" err="1">
                <a:solidFill>
                  <a:srgbClr val="FF0000"/>
                </a:solidFill>
                <a:latin typeface="Intro Inline" pitchFamily="50" charset="0"/>
                <a:cs typeface="Times New Roman" pitchFamily="18" charset="0"/>
              </a:rPr>
              <a:t>Грантовых</a:t>
            </a:r>
            <a:r>
              <a:rPr lang="ru-RU" sz="2000" b="1" dirty="0">
                <a:solidFill>
                  <a:srgbClr val="FF0000"/>
                </a:solidFill>
                <a:latin typeface="Intro Inline" pitchFamily="50" charset="0"/>
                <a:cs typeface="Times New Roman" pitchFamily="18" charset="0"/>
              </a:rPr>
              <a:t> конкурсах</a:t>
            </a:r>
          </a:p>
          <a:p>
            <a:pPr>
              <a:lnSpc>
                <a:spcPct val="150000"/>
              </a:lnSpc>
            </a:pPr>
            <a:r>
              <a:rPr lang="ru-RU" sz="1600" b="1" dirty="0">
                <a:latin typeface="Times New Roman" pitchFamily="18" charset="0"/>
                <a:cs typeface="Times New Roman" pitchFamily="18" charset="0"/>
              </a:rPr>
              <a:t>2011 год  – Диплом лауреата республиканской премии имени </a:t>
            </a:r>
          </a:p>
          <a:p>
            <a:r>
              <a:rPr lang="ru-RU" sz="1600" b="1" dirty="0" err="1">
                <a:latin typeface="Times New Roman" pitchFamily="18" charset="0"/>
                <a:cs typeface="Times New Roman" pitchFamily="18" charset="0"/>
              </a:rPr>
              <a:t>Каюма</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Насыйри</a:t>
            </a:r>
            <a:r>
              <a:rPr lang="ru-RU" sz="1600" b="1" dirty="0">
                <a:latin typeface="Times New Roman" pitchFamily="18" charset="0"/>
                <a:cs typeface="Times New Roman" pitchFamily="18" charset="0"/>
              </a:rPr>
              <a:t> за заслуги в развитии национального образования и медаль. Высокую награду вручил </a:t>
            </a:r>
            <a:r>
              <a:rPr lang="tt-RU" sz="1600" b="1" dirty="0">
                <a:latin typeface="Times New Roman" pitchFamily="18" charset="0"/>
                <a:cs typeface="Times New Roman" pitchFamily="18" charset="0"/>
              </a:rPr>
              <a:t>председатель</a:t>
            </a:r>
            <a:r>
              <a:rPr lang="ru-RU" sz="1600" b="1" dirty="0">
                <a:latin typeface="Times New Roman" pitchFamily="18" charset="0"/>
                <a:cs typeface="Times New Roman" pitchFamily="18" charset="0"/>
              </a:rPr>
              <a:t> Государственного совета Республики Татарстан </a:t>
            </a:r>
            <a:r>
              <a:rPr lang="ru-RU" sz="1600" b="1" dirty="0" err="1">
                <a:latin typeface="Times New Roman" pitchFamily="18" charset="0"/>
                <a:cs typeface="Times New Roman" pitchFamily="18" charset="0"/>
              </a:rPr>
              <a:t>Фарит</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Мухаметшин</a:t>
            </a:r>
            <a:endParaRPr lang="ru-RU" sz="1600" b="1" dirty="0">
              <a:latin typeface="Times New Roman" pitchFamily="18" charset="0"/>
              <a:cs typeface="Times New Roman" pitchFamily="18" charset="0"/>
            </a:endParaRPr>
          </a:p>
          <a:p>
            <a:pPr algn="ctr"/>
            <a:endParaRPr lang="tt-RU" sz="1600" dirty="0">
              <a:latin typeface="Times New Roman" pitchFamily="18" charset="0"/>
              <a:cs typeface="Times New Roman" pitchFamily="18" charset="0"/>
            </a:endParaRPr>
          </a:p>
        </p:txBody>
      </p:sp>
      <p:pic>
        <p:nvPicPr>
          <p:cNvPr id="7" name="Picture 2" descr="C:\Users\доу\Desktop\ТЫШЛЫК\ФОТО К ОБРАЗЦ\КОНКУРС 2019\print_374965_2345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588" y="2708920"/>
            <a:ext cx="5819571" cy="37109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доу\Desktop\МАТЕРИАЛЫ К КОНКУРСУ\ГРАНТЫ\_DSC058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5760" y="2044582"/>
            <a:ext cx="3502406" cy="2896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972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3621" cy="6897239"/>
          </a:xfrm>
          <a:prstGeom prst="rect">
            <a:avLst/>
          </a:prstGeom>
          <a:noFill/>
        </p:spPr>
      </p:pic>
      <p:sp>
        <p:nvSpPr>
          <p:cNvPr id="2" name="Заголовок 1"/>
          <p:cNvSpPr>
            <a:spLocks noGrp="1"/>
          </p:cNvSpPr>
          <p:nvPr>
            <p:ph type="ctrTitle"/>
          </p:nvPr>
        </p:nvSpPr>
        <p:spPr>
          <a:xfrm>
            <a:off x="694500" y="2276872"/>
            <a:ext cx="7772400" cy="1470025"/>
          </a:xfrm>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57635" y="27051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224700" y="424406"/>
            <a:ext cx="8568953" cy="1384995"/>
          </a:xfrm>
          <a:prstGeom prst="rect">
            <a:avLst/>
          </a:prstGeom>
        </p:spPr>
        <p:txBody>
          <a:bodyPr wrap="square">
            <a:spAutoFit/>
          </a:bodyPr>
          <a:lstStyle/>
          <a:p>
            <a:pPr algn="ctr"/>
            <a:r>
              <a:rPr lang="ru-RU" sz="2800" b="1" dirty="0">
                <a:solidFill>
                  <a:srgbClr val="FF0000"/>
                </a:solidFill>
                <a:latin typeface="Times New Roman" panose="02020603050405020304" pitchFamily="18" charset="0"/>
                <a:cs typeface="Times New Roman" panose="02020603050405020304" pitchFamily="18" charset="0"/>
              </a:rPr>
              <a:t>Победы в </a:t>
            </a:r>
            <a:r>
              <a:rPr lang="ru-RU" sz="2800" b="1" dirty="0" err="1">
                <a:solidFill>
                  <a:srgbClr val="FF0000"/>
                </a:solidFill>
                <a:latin typeface="Times New Roman" panose="02020603050405020304" pitchFamily="18" charset="0"/>
                <a:cs typeface="Times New Roman" panose="02020603050405020304" pitchFamily="18" charset="0"/>
              </a:rPr>
              <a:t>Грантовых</a:t>
            </a:r>
            <a:r>
              <a:rPr lang="ru-RU" sz="2800" b="1" dirty="0">
                <a:solidFill>
                  <a:srgbClr val="FF0000"/>
                </a:solidFill>
                <a:latin typeface="Times New Roman" panose="02020603050405020304" pitchFamily="18" charset="0"/>
                <a:cs typeface="Times New Roman" panose="02020603050405020304" pitchFamily="18" charset="0"/>
              </a:rPr>
              <a:t> конкурсах</a:t>
            </a:r>
          </a:p>
          <a:p>
            <a:r>
              <a:rPr lang="ru-RU" sz="2000" b="1" dirty="0" smtClean="0">
                <a:latin typeface="Times New Roman" pitchFamily="18" charset="0"/>
                <a:cs typeface="Times New Roman" pitchFamily="18" charset="0"/>
              </a:rPr>
              <a:t>2014 </a:t>
            </a:r>
            <a:r>
              <a:rPr lang="ru-RU" sz="2000" b="1" dirty="0">
                <a:latin typeface="Times New Roman" pitchFamily="18" charset="0"/>
                <a:cs typeface="Times New Roman" pitchFamily="18" charset="0"/>
              </a:rPr>
              <a:t>год -  Диплом победителя  Республиканского смотра-конкурса «Лучший </a:t>
            </a:r>
            <a:r>
              <a:rPr lang="ru-RU" sz="2000" b="1" dirty="0" err="1">
                <a:latin typeface="Times New Roman" pitchFamily="18" charset="0"/>
                <a:cs typeface="Times New Roman" pitchFamily="18" charset="0"/>
              </a:rPr>
              <a:t>билингвальный</a:t>
            </a:r>
            <a:r>
              <a:rPr lang="ru-RU" sz="2000" b="1" dirty="0">
                <a:latin typeface="Times New Roman" pitchFamily="18" charset="0"/>
                <a:cs typeface="Times New Roman" pitchFamily="18" charset="0"/>
              </a:rPr>
              <a:t> детский сад»,  </a:t>
            </a:r>
            <a:r>
              <a:rPr lang="tt-RU" sz="2000" b="1" dirty="0">
                <a:latin typeface="Times New Roman" pitchFamily="18" charset="0"/>
                <a:cs typeface="Times New Roman" pitchFamily="18" charset="0"/>
              </a:rPr>
              <a:t>Грант 1000000 рублей</a:t>
            </a:r>
            <a:endParaRPr lang="ru-RU" sz="2000" b="1" dirty="0">
              <a:latin typeface="Times New Roman" pitchFamily="18" charset="0"/>
              <a:cs typeface="Times New Roman" pitchFamily="18" charset="0"/>
            </a:endParaRPr>
          </a:p>
          <a:p>
            <a:pPr algn="ctr"/>
            <a:endParaRPr lang="tt-RU" sz="1600" dirty="0">
              <a:latin typeface="Times New Roman" pitchFamily="18" charset="0"/>
              <a:cs typeface="Times New Roman" pitchFamily="18" charset="0"/>
            </a:endParaRPr>
          </a:p>
        </p:txBody>
      </p:sp>
      <p:pic>
        <p:nvPicPr>
          <p:cNvPr id="6" name="Picture 3" descr="C:\Users\доу\Desktop\ТЫШЛЫК\ФОТО К ОБРАЗЦ\КОНКУРС 2019\ВРУЧЕНИЕ МИЛЛИОН - копия.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984818"/>
            <a:ext cx="3672408" cy="44964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доу\Desktop\ТЫШЛЫК\ФОТО К ОБРАЗЦ\КОНКУРС 2019\ДИПЛОМЫ\Конкурска ДИПЛОМНАР\Грант 1000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274" y="1802296"/>
            <a:ext cx="2269950" cy="32108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доу\Desktop\МАТЕРИАЛЫ К КОНКУРСУ\ГРАНТЫ\дипломм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2240" y="2943006"/>
            <a:ext cx="2231799" cy="315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452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3621" cy="6897239"/>
          </a:xfrm>
          <a:prstGeom prst="rect">
            <a:avLst/>
          </a:prstGeom>
          <a:noFill/>
        </p:spPr>
      </p:pic>
      <p:sp>
        <p:nvSpPr>
          <p:cNvPr id="2" name="Заголовок 1"/>
          <p:cNvSpPr>
            <a:spLocks noGrp="1"/>
          </p:cNvSpPr>
          <p:nvPr>
            <p:ph type="ctrTitle"/>
          </p:nvPr>
        </p:nvSpPr>
        <p:spPr>
          <a:xfrm>
            <a:off x="694500" y="2276872"/>
            <a:ext cx="7772400" cy="1470025"/>
          </a:xfrm>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57635" y="27051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224700" y="424406"/>
            <a:ext cx="8568953" cy="1384995"/>
          </a:xfrm>
          <a:prstGeom prst="rect">
            <a:avLst/>
          </a:prstGeom>
        </p:spPr>
        <p:txBody>
          <a:bodyPr wrap="square">
            <a:spAutoFit/>
          </a:bodyPr>
          <a:lstStyle/>
          <a:p>
            <a:pPr lvl="0" algn="ctr"/>
            <a:r>
              <a:rPr lang="ru-RU" sz="2400" b="1" dirty="0">
                <a:solidFill>
                  <a:srgbClr val="FF0000"/>
                </a:solidFill>
                <a:latin typeface="Times New Roman" panose="02020603050405020304" pitchFamily="18" charset="0"/>
                <a:cs typeface="Times New Roman" panose="02020603050405020304" pitchFamily="18" charset="0"/>
              </a:rPr>
              <a:t>Победы в </a:t>
            </a:r>
            <a:r>
              <a:rPr lang="ru-RU" sz="2400" b="1" dirty="0" err="1">
                <a:solidFill>
                  <a:srgbClr val="FF0000"/>
                </a:solidFill>
                <a:latin typeface="Times New Roman" panose="02020603050405020304" pitchFamily="18" charset="0"/>
                <a:cs typeface="Times New Roman" panose="02020603050405020304" pitchFamily="18" charset="0"/>
              </a:rPr>
              <a:t>Грантовых</a:t>
            </a:r>
            <a:r>
              <a:rPr lang="ru-RU" sz="2400" b="1" dirty="0">
                <a:solidFill>
                  <a:srgbClr val="FF0000"/>
                </a:solidFill>
                <a:latin typeface="Times New Roman" pitchFamily="18" charset="0"/>
                <a:cs typeface="Times New Roman" pitchFamily="18" charset="0"/>
              </a:rPr>
              <a:t> конкурсах</a:t>
            </a:r>
          </a:p>
          <a:p>
            <a:pPr lvl="0"/>
            <a:r>
              <a:rPr lang="ru-RU" sz="2400" dirty="0">
                <a:solidFill>
                  <a:srgbClr val="FF0000"/>
                </a:solidFill>
                <a:latin typeface="Times New Roman" pitchFamily="18" charset="0"/>
                <a:cs typeface="Times New Roman" pitchFamily="18" charset="0"/>
              </a:rPr>
              <a:t> </a:t>
            </a:r>
            <a:r>
              <a:rPr lang="ru-RU" b="1" dirty="0">
                <a:solidFill>
                  <a:prstClr val="black"/>
                </a:solidFill>
                <a:latin typeface="Times New Roman" pitchFamily="18" charset="0"/>
                <a:cs typeface="Times New Roman" pitchFamily="18" charset="0"/>
              </a:rPr>
              <a:t>2015 год – Диплом победителя  Республиканского смотра-конкурса  «</a:t>
            </a:r>
            <a:r>
              <a:rPr lang="ru-RU" b="1" dirty="0" err="1">
                <a:solidFill>
                  <a:prstClr val="black"/>
                </a:solidFill>
                <a:latin typeface="Times New Roman" pitchFamily="18" charset="0"/>
                <a:cs typeface="Times New Roman" pitchFamily="18" charset="0"/>
              </a:rPr>
              <a:t>Лучш</a:t>
            </a:r>
            <a:r>
              <a:rPr lang="tt-RU" b="1" dirty="0">
                <a:solidFill>
                  <a:prstClr val="black"/>
                </a:solidFill>
                <a:latin typeface="Times New Roman" pitchFamily="18" charset="0"/>
                <a:cs typeface="Times New Roman" pitchFamily="18" charset="0"/>
              </a:rPr>
              <a:t>ая организация образовательного процесса в детском саду</a:t>
            </a:r>
            <a:r>
              <a:rPr lang="ru-RU" b="1" dirty="0">
                <a:solidFill>
                  <a:prstClr val="black"/>
                </a:solidFill>
                <a:latin typeface="Times New Roman" pitchFamily="18" charset="0"/>
                <a:cs typeface="Times New Roman" pitchFamily="18" charset="0"/>
              </a:rPr>
              <a:t>»,  </a:t>
            </a:r>
            <a:r>
              <a:rPr lang="tt-RU" b="1" dirty="0">
                <a:solidFill>
                  <a:prstClr val="black"/>
                </a:solidFill>
                <a:latin typeface="Times New Roman" pitchFamily="18" charset="0"/>
                <a:cs typeface="Times New Roman" pitchFamily="18" charset="0"/>
              </a:rPr>
              <a:t>Грант 500000 рублей.</a:t>
            </a:r>
            <a:endParaRPr lang="ru-RU" b="1" dirty="0">
              <a:solidFill>
                <a:prstClr val="black"/>
              </a:solidFill>
              <a:latin typeface="Times New Roman" pitchFamily="18" charset="0"/>
              <a:cs typeface="Times New Roman" pitchFamily="18" charset="0"/>
            </a:endParaRPr>
          </a:p>
          <a:p>
            <a:pPr algn="ctr"/>
            <a:endParaRPr lang="tt-RU" sz="1600" dirty="0">
              <a:latin typeface="Times New Roman" pitchFamily="18" charset="0"/>
              <a:cs typeface="Times New Roman" pitchFamily="18" charset="0"/>
            </a:endParaRPr>
          </a:p>
        </p:txBody>
      </p:sp>
      <p:pic>
        <p:nvPicPr>
          <p:cNvPr id="9" name="Picture 2" descr="C:\Users\доу\Desktop\ТЫШЛЫК\ФОТО К ОБРАЗЦ\КОНКУРС 2019\МИЛЯУША ФОТ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825752"/>
            <a:ext cx="5184576" cy="34563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доу\Desktop\МАТЕРИАЛЫ К КОНКУРСУ\ГРАНТЫ\дипломм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80" y="3140099"/>
            <a:ext cx="1916088" cy="270996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доу\Desktop\МАТЕРИАЛЫ К КОНКУРСУ\ГРАНТЫ\дипломм.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1809402"/>
            <a:ext cx="1881746" cy="2661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501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998" y="1497816"/>
            <a:ext cx="7231063" cy="481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467544" y="188640"/>
            <a:ext cx="8064896" cy="1508105"/>
          </a:xfrm>
          <a:prstGeom prst="rect">
            <a:avLst/>
          </a:prstGeom>
        </p:spPr>
        <p:txBody>
          <a:bodyPr wrap="square">
            <a:spAutoFit/>
          </a:bodyPr>
          <a:lstStyle/>
          <a:p>
            <a:pPr algn="ctr"/>
            <a:r>
              <a:rPr lang="tt-RU" sz="2400" b="1" dirty="0">
                <a:solidFill>
                  <a:srgbClr val="FF0000"/>
                </a:solidFill>
                <a:latin typeface="Times New Roman" pitchFamily="18" charset="0"/>
                <a:cs typeface="Times New Roman" pitchFamily="18" charset="0"/>
              </a:rPr>
              <a:t>Нравственно-патриотическое воспитание </a:t>
            </a:r>
            <a:r>
              <a:rPr lang="tt-RU" sz="2400" b="1" dirty="0" smtClean="0">
                <a:solidFill>
                  <a:srgbClr val="FF0000"/>
                </a:solidFill>
                <a:latin typeface="Times New Roman" pitchFamily="18" charset="0"/>
                <a:cs typeface="Times New Roman" pitchFamily="18" charset="0"/>
              </a:rPr>
              <a:t>дошкольников на основе национального наследия татарского народа и принцепов народной педагогики</a:t>
            </a:r>
            <a:endParaRPr lang="ru-RU" sz="2400" b="1" dirty="0">
              <a:solidFill>
                <a:srgbClr val="FF0000"/>
              </a:solidFill>
            </a:endParaRPr>
          </a:p>
          <a:p>
            <a:pPr algn="ctr"/>
            <a:r>
              <a:rPr lang="ru-RU" sz="2000" b="1" dirty="0"/>
              <a:t> </a:t>
            </a:r>
            <a:endParaRPr lang="ru-RU" sz="2000" dirty="0"/>
          </a:p>
        </p:txBody>
      </p:sp>
    </p:spTree>
    <p:extLst>
      <p:ext uri="{BB962C8B-B14F-4D97-AF65-F5344CB8AC3E}">
        <p14:creationId xmlns:p14="http://schemas.microsoft.com/office/powerpoint/2010/main" val="3825326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689" y="1321318"/>
            <a:ext cx="7096125"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739484" y="260648"/>
            <a:ext cx="5772535" cy="646331"/>
          </a:xfrm>
          <a:prstGeom prst="rect">
            <a:avLst/>
          </a:prstGeom>
        </p:spPr>
        <p:txBody>
          <a:bodyPr wrap="square">
            <a:spAutoFit/>
          </a:bodyPr>
          <a:lstStyle/>
          <a:p>
            <a:pPr lvl="0" algn="ctr"/>
            <a:r>
              <a:rPr lang="tt-RU" sz="3600" b="1" dirty="0">
                <a:solidFill>
                  <a:srgbClr val="FF0000"/>
                </a:solidFill>
                <a:latin typeface="Times New Roman" pitchFamily="18" charset="0"/>
                <a:cs typeface="Times New Roman" pitchFamily="18" charset="0"/>
              </a:rPr>
              <a:t>Музей Казанского ханства</a:t>
            </a:r>
            <a:endParaRPr lang="ru-RU" sz="3600" dirty="0">
              <a:solidFill>
                <a:srgbClr val="FF0000"/>
              </a:solidFill>
            </a:endParaRPr>
          </a:p>
        </p:txBody>
      </p:sp>
    </p:spTree>
    <p:extLst>
      <p:ext uri="{BB962C8B-B14F-4D97-AF65-F5344CB8AC3E}">
        <p14:creationId xmlns:p14="http://schemas.microsoft.com/office/powerpoint/2010/main" val="42908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980728"/>
            <a:ext cx="5827713" cy="570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899592" y="8737"/>
            <a:ext cx="7416824" cy="1138773"/>
          </a:xfrm>
          <a:prstGeom prst="rect">
            <a:avLst/>
          </a:prstGeom>
        </p:spPr>
        <p:txBody>
          <a:bodyPr wrap="square">
            <a:spAutoFit/>
          </a:bodyPr>
          <a:lstStyle/>
          <a:p>
            <a:pPr lvl="0" algn="ctr"/>
            <a:r>
              <a:rPr lang="tt-RU" sz="2400" b="1" dirty="0">
                <a:solidFill>
                  <a:srgbClr val="FF0000"/>
                </a:solidFill>
                <a:latin typeface="Times New Roman" pitchFamily="18" charset="0"/>
                <a:cs typeface="Times New Roman" pitchFamily="18" charset="0"/>
              </a:rPr>
              <a:t>Ковер с тринадцатью  Казанскими ханами </a:t>
            </a:r>
          </a:p>
          <a:p>
            <a:pPr lvl="0" algn="ctr"/>
            <a:r>
              <a:rPr lang="tt-RU" sz="2400" b="1" dirty="0">
                <a:solidFill>
                  <a:srgbClr val="FF0000"/>
                </a:solidFill>
                <a:latin typeface="Times New Roman" pitchFamily="18" charset="0"/>
                <a:cs typeface="Times New Roman" pitchFamily="18" charset="0"/>
              </a:rPr>
              <a:t>времен Казанского ханства (годы их  правления)</a:t>
            </a:r>
            <a:endParaRPr lang="ru-RU" sz="2400" b="1" dirty="0">
              <a:solidFill>
                <a:srgbClr val="FF0000"/>
              </a:solidFill>
            </a:endParaRPr>
          </a:p>
          <a:p>
            <a:pPr lvl="0"/>
            <a:r>
              <a:rPr lang="ru-RU" sz="2000" b="1" dirty="0">
                <a:solidFill>
                  <a:prstClr val="black"/>
                </a:solidFill>
              </a:rPr>
              <a:t> </a:t>
            </a:r>
            <a:endParaRPr lang="ru-RU" sz="2000" dirty="0">
              <a:solidFill>
                <a:prstClr val="black"/>
              </a:solidFill>
            </a:endParaRPr>
          </a:p>
        </p:txBody>
      </p:sp>
    </p:spTree>
    <p:extLst>
      <p:ext uri="{BB962C8B-B14F-4D97-AF65-F5344CB8AC3E}">
        <p14:creationId xmlns:p14="http://schemas.microsoft.com/office/powerpoint/2010/main" val="14929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0379" y="-39239"/>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58941" y="836712"/>
            <a:ext cx="9036496" cy="5909310"/>
          </a:xfrm>
          <a:prstGeom prst="rect">
            <a:avLst/>
          </a:prstGeom>
        </p:spPr>
        <p:txBody>
          <a:bodyPr wrap="square">
            <a:spAutoFit/>
          </a:bodyPr>
          <a:lstStyle/>
          <a:p>
            <a:r>
              <a:rPr lang="ru-RU" dirty="0" smtClean="0">
                <a:latin typeface="Times New Roman" pitchFamily="18" charset="0"/>
                <a:cs typeface="Times New Roman" pitchFamily="18" charset="0"/>
              </a:rPr>
              <a:t>Полное наименование учреждения: </a:t>
            </a:r>
            <a:r>
              <a:rPr lang="ru-RU" dirty="0">
                <a:latin typeface="Times New Roman" pitchFamily="18" charset="0"/>
                <a:cs typeface="Times New Roman" pitchFamily="18" charset="0"/>
              </a:rPr>
              <a:t>Муниципальное бюджетное  дошкольное образовательное учреждение «</a:t>
            </a:r>
            <a:r>
              <a:rPr lang="ru-RU" dirty="0" err="1">
                <a:latin typeface="Times New Roman" pitchFamily="18" charset="0"/>
                <a:cs typeface="Times New Roman" pitchFamily="18" charset="0"/>
              </a:rPr>
              <a:t>Муслюмовский</a:t>
            </a:r>
            <a:r>
              <a:rPr lang="ru-RU" dirty="0">
                <a:latin typeface="Times New Roman" pitchFamily="18" charset="0"/>
                <a:cs typeface="Times New Roman" pitchFamily="18" charset="0"/>
              </a:rPr>
              <a:t> детский сад общеразвивающего вида «</a:t>
            </a:r>
            <a:r>
              <a:rPr lang="ru-RU" dirty="0" err="1">
                <a:latin typeface="Times New Roman" pitchFamily="18" charset="0"/>
                <a:cs typeface="Times New Roman" pitchFamily="18" charset="0"/>
              </a:rPr>
              <a:t>Кояшкай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Муслюмовского</a:t>
            </a:r>
            <a:r>
              <a:rPr lang="ru-RU" dirty="0">
                <a:latin typeface="Times New Roman" pitchFamily="18" charset="0"/>
                <a:cs typeface="Times New Roman" pitchFamily="18" charset="0"/>
              </a:rPr>
              <a:t> муниципального района Республики Татарстан.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Сокращенное наименование учреждения: МБДОУ «</a:t>
            </a:r>
            <a:r>
              <a:rPr lang="ru-RU" dirty="0" err="1" smtClean="0">
                <a:latin typeface="Times New Roman" pitchFamily="18" charset="0"/>
                <a:cs typeface="Times New Roman" pitchFamily="18" charset="0"/>
              </a:rPr>
              <a:t>Кояшкай</a:t>
            </a:r>
            <a:r>
              <a:rPr lang="ru-RU" dirty="0" smtClean="0">
                <a:latin typeface="Times New Roman" pitchFamily="18" charset="0"/>
                <a:cs typeface="Times New Roman" pitchFamily="18" charset="0"/>
              </a:rPr>
              <a:t>».</a:t>
            </a:r>
          </a:p>
          <a:p>
            <a:r>
              <a:rPr lang="ru-RU" dirty="0">
                <a:latin typeface="Times New Roman" pitchFamily="18" charset="0"/>
                <a:cs typeface="Times New Roman" pitchFamily="18" charset="0"/>
              </a:rPr>
              <a:t>Наименование на татарском языке: Татарстан </a:t>
            </a:r>
            <a:r>
              <a:rPr lang="ru-RU" dirty="0" err="1">
                <a:latin typeface="Times New Roman" pitchFamily="18" charset="0"/>
                <a:cs typeface="Times New Roman" pitchFamily="18" charset="0"/>
              </a:rPr>
              <a:t>Республикасы</a:t>
            </a:r>
            <a:r>
              <a:rPr lang="tt-RU" dirty="0">
                <a:latin typeface="Times New Roman" pitchFamily="18" charset="0"/>
                <a:cs typeface="Times New Roman" pitchFamily="18" charset="0"/>
              </a:rPr>
              <a:t> Мөслим муниципаль районы муниципаль бюджет мәктәпкәчә белем бирү учре</a:t>
            </a:r>
            <a:r>
              <a:rPr lang="ru-RU" dirty="0" err="1">
                <a:latin typeface="Times New Roman" pitchFamily="18" charset="0"/>
                <a:cs typeface="Times New Roman" pitchFamily="18" charset="0"/>
              </a:rPr>
              <a:t>ждениесе</a:t>
            </a:r>
            <a:r>
              <a:rPr lang="ru-RU" dirty="0">
                <a:latin typeface="Times New Roman" pitchFamily="18" charset="0"/>
                <a:cs typeface="Times New Roman" pitchFamily="18" charset="0"/>
              </a:rPr>
              <a:t> «М</a:t>
            </a:r>
            <a:r>
              <a:rPr lang="tt-RU" dirty="0">
                <a:latin typeface="Times New Roman" pitchFamily="18" charset="0"/>
                <a:cs typeface="Times New Roman" pitchFamily="18" charset="0"/>
              </a:rPr>
              <a:t>өслим авылы </a:t>
            </a:r>
            <a:r>
              <a:rPr lang="ru-RU" dirty="0">
                <a:latin typeface="Times New Roman" pitchFamily="18" charset="0"/>
                <a:cs typeface="Times New Roman" pitchFamily="18" charset="0"/>
              </a:rPr>
              <a:t>«</a:t>
            </a:r>
            <a:r>
              <a:rPr lang="tt-RU" dirty="0">
                <a:latin typeface="Times New Roman" pitchFamily="18" charset="0"/>
                <a:cs typeface="Times New Roman" pitchFamily="18" charset="0"/>
              </a:rPr>
              <a:t>Кояшкай</a:t>
            </a:r>
            <a:r>
              <a:rPr lang="ru-RU" dirty="0">
                <a:latin typeface="Times New Roman" pitchFamily="18" charset="0"/>
                <a:cs typeface="Times New Roman" pitchFamily="18" charset="0"/>
              </a:rPr>
              <a:t>»</a:t>
            </a:r>
            <a:r>
              <a:rPr lang="tt-RU" dirty="0">
                <a:latin typeface="Times New Roman" pitchFamily="18" charset="0"/>
                <a:cs typeface="Times New Roman" pitchFamily="18" charset="0"/>
              </a:rPr>
              <a:t> гомуми үстерелешле балалар бакчасы</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a:t>
            </a:r>
            <a:r>
              <a:rPr lang="ru-RU" dirty="0">
                <a:latin typeface="Times New Roman" pitchFamily="18" charset="0"/>
                <a:cs typeface="Times New Roman" pitchFamily="18" charset="0"/>
              </a:rPr>
              <a:t>настоящее время детский сад работает на основании лицензии МО </a:t>
            </a:r>
            <a:r>
              <a:rPr lang="ru-RU" dirty="0" smtClean="0">
                <a:latin typeface="Times New Roman" pitchFamily="18" charset="0"/>
                <a:cs typeface="Times New Roman" pitchFamily="18" charset="0"/>
              </a:rPr>
              <a:t>и Н РТ </a:t>
            </a:r>
            <a:r>
              <a:rPr lang="ru-RU" dirty="0">
                <a:latin typeface="Times New Roman" pitchFamily="18" charset="0"/>
                <a:cs typeface="Times New Roman" pitchFamily="18" charset="0"/>
              </a:rPr>
              <a:t>на право ведения образовательной деятельности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8755 от 10.10.2016 г</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Срок действия лицензии – бессрочно.</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Режим работы МБДОУ «</a:t>
            </a:r>
            <a:r>
              <a:rPr lang="ru-RU" dirty="0" err="1">
                <a:latin typeface="Times New Roman" pitchFamily="18" charset="0"/>
                <a:cs typeface="Times New Roman" pitchFamily="18" charset="0"/>
              </a:rPr>
              <a:t>Кояшкай</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пятидневная </a:t>
            </a:r>
            <a:r>
              <a:rPr lang="ru-RU" dirty="0">
                <a:latin typeface="Times New Roman" pitchFamily="18" charset="0"/>
                <a:cs typeface="Times New Roman" pitchFamily="18" charset="0"/>
              </a:rPr>
              <a:t>рабочая неделя  </a:t>
            </a:r>
            <a:r>
              <a:rPr lang="ru-RU" dirty="0" smtClean="0">
                <a:latin typeface="Times New Roman" pitchFamily="18" charset="0"/>
                <a:cs typeface="Times New Roman" pitchFamily="18" charset="0"/>
              </a:rPr>
              <a:t>с длительностью пребывания </a:t>
            </a:r>
            <a:r>
              <a:rPr lang="ru-RU" dirty="0">
                <a:latin typeface="Times New Roman" pitchFamily="18" charset="0"/>
                <a:cs typeface="Times New Roman" pitchFamily="18" charset="0"/>
              </a:rPr>
              <a:t>10,5 часов, по субботам работает группа выходного </a:t>
            </a:r>
            <a:r>
              <a:rPr lang="ru-RU" dirty="0" smtClean="0">
                <a:latin typeface="Times New Roman" pitchFamily="18" charset="0"/>
                <a:cs typeface="Times New Roman" pitchFamily="18" charset="0"/>
              </a:rPr>
              <a:t>дня.</a:t>
            </a:r>
          </a:p>
          <a:p>
            <a:r>
              <a:rPr lang="ru-RU" dirty="0" smtClean="0">
                <a:latin typeface="Times New Roman" pitchFamily="18" charset="0"/>
                <a:cs typeface="Times New Roman" pitchFamily="18" charset="0"/>
              </a:rPr>
              <a:t>В настоящее время в учреждении функционирует 6 групп общеразвивающей направленности</a:t>
            </a:r>
            <a:r>
              <a:rPr lang="tt-RU" dirty="0" smtClean="0">
                <a:latin typeface="Times New Roman" pitchFamily="18" charset="0"/>
                <a:cs typeface="Times New Roman" pitchFamily="18" charset="0"/>
              </a:rPr>
              <a:t>. Посещают детский сад 162 ребенка.</a:t>
            </a:r>
          </a:p>
          <a:p>
            <a:r>
              <a:rPr lang="ru-RU" dirty="0" smtClean="0">
                <a:latin typeface="Times New Roman" pitchFamily="18" charset="0"/>
                <a:cs typeface="Times New Roman" pitchFamily="18" charset="0"/>
              </a:rPr>
              <a:t>Юридический адрес: </a:t>
            </a:r>
            <a:r>
              <a:rPr lang="ru-RU" b="1" dirty="0" smtClean="0">
                <a:latin typeface="Times New Roman" pitchFamily="18" charset="0"/>
                <a:cs typeface="Times New Roman" pitchFamily="18" charset="0"/>
              </a:rPr>
              <a:t>423970, Республика Татарстан,  </a:t>
            </a:r>
            <a:r>
              <a:rPr lang="ru-RU" b="1" dirty="0" err="1" smtClean="0">
                <a:latin typeface="Times New Roman" pitchFamily="18" charset="0"/>
                <a:cs typeface="Times New Roman" pitchFamily="18" charset="0"/>
              </a:rPr>
              <a:t>Муслюмовский</a:t>
            </a:r>
            <a:r>
              <a:rPr lang="ru-RU" b="1" dirty="0" smtClean="0">
                <a:latin typeface="Times New Roman" pitchFamily="18" charset="0"/>
                <a:cs typeface="Times New Roman" pitchFamily="18" charset="0"/>
              </a:rPr>
              <a:t>  район, </a:t>
            </a:r>
          </a:p>
          <a:p>
            <a:r>
              <a:rPr lang="ru-RU" b="1" dirty="0" smtClean="0">
                <a:latin typeface="Times New Roman" pitchFamily="18" charset="0"/>
                <a:cs typeface="Times New Roman" pitchFamily="18" charset="0"/>
              </a:rPr>
              <a:t>с. Муслюмово, ул. Пушкина, 37.</a:t>
            </a:r>
          </a:p>
          <a:p>
            <a:r>
              <a:rPr lang="ru-RU" dirty="0" smtClean="0">
                <a:latin typeface="Times New Roman" pitchFamily="18" charset="0"/>
                <a:cs typeface="Times New Roman" pitchFamily="18" charset="0"/>
              </a:rPr>
              <a:t>Фактический </a:t>
            </a:r>
            <a:r>
              <a:rPr lang="ru-RU" dirty="0">
                <a:latin typeface="Times New Roman" pitchFamily="18" charset="0"/>
                <a:cs typeface="Times New Roman" pitchFamily="18" charset="0"/>
              </a:rPr>
              <a:t>адрес: </a:t>
            </a:r>
            <a:r>
              <a:rPr lang="ru-RU" b="1" dirty="0">
                <a:latin typeface="Times New Roman" pitchFamily="18" charset="0"/>
                <a:cs typeface="Times New Roman" pitchFamily="18" charset="0"/>
              </a:rPr>
              <a:t>423970, Республика Татарстан,  </a:t>
            </a:r>
            <a:r>
              <a:rPr lang="ru-RU" b="1" dirty="0" err="1">
                <a:latin typeface="Times New Roman" pitchFamily="18" charset="0"/>
                <a:cs typeface="Times New Roman" pitchFamily="18" charset="0"/>
              </a:rPr>
              <a:t>Муслюмовский</a:t>
            </a:r>
            <a:r>
              <a:rPr lang="ru-RU" b="1" dirty="0">
                <a:latin typeface="Times New Roman" pitchFamily="18" charset="0"/>
                <a:cs typeface="Times New Roman" pitchFamily="18" charset="0"/>
              </a:rPr>
              <a:t>  район, </a:t>
            </a: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с</a:t>
            </a:r>
            <a:r>
              <a:rPr lang="ru-RU" b="1" dirty="0">
                <a:latin typeface="Times New Roman" pitchFamily="18" charset="0"/>
                <a:cs typeface="Times New Roman" pitchFamily="18" charset="0"/>
              </a:rPr>
              <a:t>. Муслюмово, ул. Пушкина, 37</a:t>
            </a:r>
            <a:r>
              <a:rPr lang="ru-RU" b="1"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Тел: </a:t>
            </a:r>
            <a:r>
              <a:rPr lang="ru-RU" b="1" dirty="0" smtClean="0">
                <a:latin typeface="Times New Roman" pitchFamily="18" charset="0"/>
                <a:cs typeface="Times New Roman" pitchFamily="18" charset="0"/>
              </a:rPr>
              <a:t>8(85556)-2-53-45.</a:t>
            </a:r>
          </a:p>
          <a:p>
            <a:r>
              <a:rPr lang="en-US" dirty="0" smtClean="0">
                <a:latin typeface="Times New Roman" pitchFamily="18" charset="0"/>
                <a:cs typeface="Times New Roman" pitchFamily="18" charset="0"/>
              </a:rPr>
              <a:t>E-mail</a:t>
            </a:r>
            <a:r>
              <a:rPr lang="ru-RU"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dkoyash.mus@tatar.ru</a:t>
            </a:r>
            <a:endParaRPr lang="ru-RU" b="1"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958570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59" y="2924944"/>
            <a:ext cx="4932323" cy="363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097360" y="-113933"/>
            <a:ext cx="7056784" cy="954107"/>
          </a:xfrm>
          <a:prstGeom prst="rect">
            <a:avLst/>
          </a:prstGeom>
        </p:spPr>
        <p:txBody>
          <a:bodyPr wrap="square">
            <a:spAutoFit/>
          </a:bodyPr>
          <a:lstStyle/>
          <a:p>
            <a:pPr lvl="0" algn="ctr"/>
            <a:r>
              <a:rPr lang="tt-RU" sz="2800" b="1" dirty="0">
                <a:solidFill>
                  <a:srgbClr val="FF0000"/>
                </a:solidFill>
                <a:latin typeface="Times New Roman" pitchFamily="18" charset="0"/>
                <a:cs typeface="Times New Roman" pitchFamily="18" charset="0"/>
              </a:rPr>
              <a:t>Музей Казанского ханства в проекте </a:t>
            </a:r>
          </a:p>
          <a:p>
            <a:pPr lvl="0" algn="ctr"/>
            <a:r>
              <a:rPr lang="ru-RU" sz="2800" b="1" dirty="0">
                <a:solidFill>
                  <a:srgbClr val="FF0000"/>
                </a:solidFill>
                <a:latin typeface="Times New Roman" pitchFamily="18" charset="0"/>
                <a:cs typeface="Times New Roman" pitchFamily="18" charset="0"/>
              </a:rPr>
              <a:t>«</a:t>
            </a:r>
            <a:r>
              <a:rPr lang="tt-RU" sz="2800" b="1" dirty="0">
                <a:solidFill>
                  <a:srgbClr val="FF0000"/>
                </a:solidFill>
                <a:latin typeface="Times New Roman" pitchFamily="18" charset="0"/>
                <a:cs typeface="Times New Roman" pitchFamily="18" charset="0"/>
              </a:rPr>
              <a:t>Сойгэн халкымнын чал тарихы</a:t>
            </a:r>
            <a:r>
              <a:rPr lang="ru-RU" sz="2800" b="1" dirty="0">
                <a:solidFill>
                  <a:srgbClr val="FF0000"/>
                </a:solidFill>
                <a:latin typeface="Times New Roman" pitchFamily="18" charset="0"/>
                <a:cs typeface="Times New Roman" pitchFamily="18" charset="0"/>
              </a:rPr>
              <a:t>»</a:t>
            </a:r>
            <a:endParaRPr lang="ru-RU" sz="2800" b="1" dirty="0">
              <a:solidFill>
                <a:srgbClr val="FF0000"/>
              </a:solidFill>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908720"/>
            <a:ext cx="4602543"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900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E:\ОКОНЧАТЕЛЬНЫЙ\В №12 социально-личностную +\ПЕДКРУГ\Образцовый сад\Слайд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532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E:\ОКОНЧАТЕЛЬНЫЙ\В №12 социально-личностную +\ПЕДКРУГ\Образцовый сад\Слайд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795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7" name="Picture 2" descr="F:\ОКОНЧАТЕЛЬНЫЙ\В №12 социально-личностную\ПЕДКРУГ\IMG-20190304-WA00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41" y="188640"/>
            <a:ext cx="3312368" cy="32019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F:\ОКОНЧАТЕЛЬНЫЙ\В №12 социально-личностную\ПЕДКРУГ\DSCN93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1924" y="188640"/>
            <a:ext cx="4269503" cy="32019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F:\ОКОНЧАТЕЛЬНЫЙ\В №12 социально-личностную\ПЕДКРУГ\IMG_20190307_17212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0662" y="3619597"/>
            <a:ext cx="4052025" cy="2879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F:\ОКОНЧАТЕЛЬНЫЙ\В №12 социально-личностную\ПЕДКРУГ\IMG-20190314-WA002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187" y="3584009"/>
            <a:ext cx="3834875" cy="2899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49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a:solidFill>
                  <a:srgbClr val="FF0000"/>
                </a:solidFill>
                <a:latin typeface="Times New Roman" pitchFamily="18" charset="0"/>
                <a:cs typeface="Times New Roman" pitchFamily="18" charset="0"/>
              </a:rPr>
              <a:t>Материально-техническая база детского сада</a:t>
            </a:r>
          </a:p>
          <a:p>
            <a:pPr algn="l"/>
            <a:endParaRPr lang="tt-RU" sz="1600" dirty="0" smtClean="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6" y="800219"/>
            <a:ext cx="8712970" cy="4031873"/>
          </a:xfrm>
          <a:prstGeom prst="rect">
            <a:avLst/>
          </a:prstGeom>
        </p:spPr>
        <p:txBody>
          <a:bodyPr wrap="square">
            <a:spAutoFit/>
          </a:bodyPr>
          <a:lstStyle/>
          <a:p>
            <a:endParaRPr lang="ru-RU" sz="1600" dirty="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a:p>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ДОУ имеются пищеблок, 6 групповых комнат, музыкальный  зал, спортивный </a:t>
            </a:r>
            <a:r>
              <a:rPr lang="ru-RU" sz="1600" dirty="0" smtClean="0">
                <a:latin typeface="Times New Roman" pitchFamily="18" charset="0"/>
                <a:cs typeface="Times New Roman" pitchFamily="18" charset="0"/>
              </a:rPr>
              <a:t>зал, </a:t>
            </a:r>
            <a:r>
              <a:rPr lang="ru-RU" sz="1600" dirty="0">
                <a:latin typeface="Times New Roman" pitchFamily="18" charset="0"/>
                <a:cs typeface="Times New Roman" pitchFamily="18" charset="0"/>
              </a:rPr>
              <a:t>кабинет педагога-психолога, методический кабинет,  создан музей  Казанского ханства. </a:t>
            </a:r>
            <a:r>
              <a:rPr lang="ru-RU" sz="1600" dirty="0" smtClean="0">
                <a:latin typeface="Times New Roman" pitchFamily="18" charset="0"/>
                <a:cs typeface="Times New Roman" pitchFamily="18" charset="0"/>
              </a:rPr>
              <a:t>В ДОУ имеются 2 интерактивных доски, 5  </a:t>
            </a:r>
            <a:r>
              <a:rPr lang="ru-RU" sz="1600" dirty="0">
                <a:latin typeface="Times New Roman" pitchFamily="18" charset="0"/>
                <a:cs typeface="Times New Roman" pitchFamily="18" charset="0"/>
              </a:rPr>
              <a:t>мультимедийных </a:t>
            </a:r>
            <a:r>
              <a:rPr lang="ru-RU" sz="1600" dirty="0" smtClean="0">
                <a:latin typeface="Times New Roman" pitchFamily="18" charset="0"/>
                <a:cs typeface="Times New Roman" pitchFamily="18" charset="0"/>
              </a:rPr>
              <a:t>видеопроекторов, </a:t>
            </a:r>
            <a:r>
              <a:rPr lang="ru-RU" sz="1600" dirty="0">
                <a:latin typeface="Times New Roman" pitchFamily="18" charset="0"/>
                <a:cs typeface="Times New Roman" pitchFamily="18" charset="0"/>
              </a:rPr>
              <a:t>6 ноутбуков, интерактивная сенсорная панель «Солнышко», </a:t>
            </a:r>
            <a:r>
              <a:rPr lang="ru-RU" sz="1600" dirty="0" smtClean="0">
                <a:latin typeface="Times New Roman" pitchFamily="18" charset="0"/>
                <a:cs typeface="Times New Roman" pitchFamily="18" charset="0"/>
              </a:rPr>
              <a:t>интерактивный </a:t>
            </a:r>
            <a:r>
              <a:rPr lang="ru-RU" sz="1600" dirty="0">
                <a:latin typeface="Times New Roman" pitchFamily="18" charset="0"/>
                <a:cs typeface="Times New Roman" pitchFamily="18" charset="0"/>
              </a:rPr>
              <a:t>стол с 288 развивающими играми для детей 3-7 лет. </a:t>
            </a:r>
            <a:r>
              <a:rPr lang="ru-RU" sz="1600" dirty="0" smtClean="0">
                <a:latin typeface="Times New Roman" pitchFamily="18" charset="0"/>
                <a:cs typeface="Times New Roman" pitchFamily="18" charset="0"/>
              </a:rPr>
              <a:t>Педагогами </a:t>
            </a:r>
            <a:r>
              <a:rPr lang="ru-RU" sz="1600" dirty="0">
                <a:latin typeface="Times New Roman" pitchFamily="18" charset="0"/>
                <a:cs typeface="Times New Roman" pitchFamily="18" charset="0"/>
              </a:rPr>
              <a:t>ДОУ создана развивающая среда для различных видов двигательной деятельности детей, в соответствии с их возрастными и индивидуальными особенностями.</a:t>
            </a:r>
          </a:p>
          <a:p>
            <a:r>
              <a:rPr lang="ru-RU" sz="1600" dirty="0">
                <a:latin typeface="Times New Roman" pitchFamily="18" charset="0"/>
                <a:cs typeface="Times New Roman" pitchFamily="18" charset="0"/>
              </a:rPr>
              <a:t>В групповых помещениях имеются центры: здоровья, двигательной активности, центр природы, центры математического, речевого развития,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экспериментирования,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патриотического воспитания,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конструирования,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ИЗО-деятельности,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музыки, театра, </a:t>
            </a:r>
            <a:r>
              <a:rPr lang="ru-RU" sz="1600" dirty="0" smtClean="0">
                <a:latin typeface="Times New Roman" pitchFamily="18" charset="0"/>
                <a:cs typeface="Times New Roman" pitchFamily="18" charset="0"/>
              </a:rPr>
              <a:t>центры </a:t>
            </a:r>
            <a:r>
              <a:rPr lang="ru-RU" sz="1600" dirty="0">
                <a:latin typeface="Times New Roman" pitchFamily="18" charset="0"/>
                <a:cs typeface="Times New Roman" pitchFamily="18" charset="0"/>
              </a:rPr>
              <a:t>по обучению детей правилам дорожного движения, уголки индивидуальной деятельности, создан мини-музей. Группы оснащены разнообразным игровым и дидактическим материалом. </a:t>
            </a:r>
            <a:r>
              <a:rPr lang="ru-RU" sz="1600" dirty="0" smtClean="0">
                <a:latin typeface="Times New Roman" pitchFamily="18" charset="0"/>
                <a:cs typeface="Times New Roman" pitchFamily="18" charset="0"/>
              </a:rPr>
              <a:t>Образовательная </a:t>
            </a:r>
            <a:r>
              <a:rPr lang="ru-RU" sz="1600" dirty="0">
                <a:latin typeface="Times New Roman" pitchFamily="18" charset="0"/>
                <a:cs typeface="Times New Roman" pitchFamily="18" charset="0"/>
              </a:rPr>
              <a:t>деятельность и различные мероприятия осуществляются с мультимедийным сопровождением, </a:t>
            </a:r>
            <a:r>
              <a:rPr lang="tt-RU" sz="1600" dirty="0">
                <a:latin typeface="Times New Roman" pitchFamily="18" charset="0"/>
                <a:cs typeface="Times New Roman" pitchFamily="18" charset="0"/>
              </a:rPr>
              <a:t>музыкальной аппаратурой, </a:t>
            </a:r>
            <a:r>
              <a:rPr lang="ru-RU" sz="1600" dirty="0">
                <a:latin typeface="Times New Roman" pitchFamily="18" charset="0"/>
                <a:cs typeface="Times New Roman" pitchFamily="18" charset="0"/>
              </a:rPr>
              <a:t>видеоаппаратурой.  </a:t>
            </a:r>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spTree>
    <p:extLst>
      <p:ext uri="{BB962C8B-B14F-4D97-AF65-F5344CB8AC3E}">
        <p14:creationId xmlns:p14="http://schemas.microsoft.com/office/powerpoint/2010/main" val="2484108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Музыкальный зал</a:t>
            </a:r>
            <a:endParaRPr lang="ru-RU" sz="2400" dirty="0">
              <a:solidFill>
                <a:srgbClr val="FF0000"/>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6" y="1258742"/>
            <a:ext cx="8872020" cy="1077218"/>
          </a:xfrm>
          <a:prstGeom prst="rect">
            <a:avLst/>
          </a:prstGeom>
        </p:spPr>
        <p:txBody>
          <a:bodyPr wrap="square">
            <a:spAutoFit/>
          </a:bodyPr>
          <a:lstStyle/>
          <a:p>
            <a:r>
              <a:rPr lang="ru-RU" sz="1600" dirty="0">
                <a:latin typeface="Times New Roman" pitchFamily="18" charset="0"/>
                <a:cs typeface="Times New Roman" pitchFamily="18" charset="0"/>
              </a:rPr>
              <a:t>Музыкальный зал оснащен музыкальной аппаратурой с микшерным пультом, радиосистемой с радиомикрофонами, приобретенными на средства гранта, </a:t>
            </a:r>
            <a:r>
              <a:rPr lang="ru-RU" sz="1600" dirty="0" err="1">
                <a:latin typeface="Times New Roman" pitchFamily="18" charset="0"/>
                <a:cs typeface="Times New Roman" pitchFamily="18" charset="0"/>
              </a:rPr>
              <a:t>электропианино</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Yamaha</a:t>
            </a:r>
            <a:r>
              <a:rPr lang="ru-RU" sz="1600" dirty="0">
                <a:latin typeface="Times New Roman" pitchFamily="18" charset="0"/>
                <a:cs typeface="Times New Roman" pitchFamily="18" charset="0"/>
              </a:rPr>
              <a:t>»,  музыкальным центром, баяном. </a:t>
            </a:r>
            <a:r>
              <a:rPr lang="ru-RU" sz="1600" dirty="0" smtClean="0">
                <a:latin typeface="Times New Roman" pitchFamily="18" charset="0"/>
                <a:cs typeface="Times New Roman" pitchFamily="18" charset="0"/>
              </a:rPr>
              <a:t>В музыкальном зале проходят утренники, праздники, развлечения, организованная образовательная деятельность.</a:t>
            </a:r>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2051" name="Picture 3" descr="C:\Users\доу\Desktop\ТЫШЛЫК\ФОТО К ОБРАЗЦ\КОНКУРС 2019\IMG-20181022-WA004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8905" y="2458944"/>
            <a:ext cx="4667831" cy="27702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доу\Desktop\ТЫШЛЫК\ФОТО К ОБРАЗЦ\КОНКУРС 2019\IMG_17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019" y="3457188"/>
            <a:ext cx="4186886" cy="314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243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56574" cy="7231818"/>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Спортивный зал</a:t>
            </a:r>
          </a:p>
          <a:p>
            <a:endParaRPr lang="ru-RU" sz="2400" dirty="0">
              <a:solidFill>
                <a:srgbClr val="FF0000"/>
              </a:solidFill>
              <a:latin typeface="Times New Roman" pitchFamily="18" charset="0"/>
              <a:cs typeface="Times New Roman" pitchFamily="18" charset="0"/>
            </a:endParaRPr>
          </a:p>
          <a:p>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2" y="1108390"/>
            <a:ext cx="8665759" cy="5386090"/>
          </a:xfrm>
          <a:prstGeom prst="rect">
            <a:avLst/>
          </a:prstGeom>
        </p:spPr>
        <p:txBody>
          <a:bodyPr wrap="square">
            <a:spAutoFit/>
          </a:bodyPr>
          <a:lstStyle/>
          <a:p>
            <a:r>
              <a:rPr lang="ru-RU" sz="1600" dirty="0">
                <a:latin typeface="Times New Roman" pitchFamily="18" charset="0"/>
                <a:cs typeface="Times New Roman" pitchFamily="18" charset="0"/>
              </a:rPr>
              <a:t>Сохранение   и обеспечение здоровья детей является главным условием и показателем   </a:t>
            </a:r>
            <a:r>
              <a:rPr lang="ru-RU" sz="1600" dirty="0" smtClean="0">
                <a:latin typeface="Times New Roman" pitchFamily="18" charset="0"/>
                <a:cs typeface="Times New Roman" pitchFamily="18" charset="0"/>
              </a:rPr>
              <a:t>личностно-направленного </a:t>
            </a:r>
            <a:r>
              <a:rPr lang="ru-RU" sz="1600" dirty="0">
                <a:latin typeface="Times New Roman" pitchFamily="18" charset="0"/>
                <a:cs typeface="Times New Roman" pitchFamily="18" charset="0"/>
              </a:rPr>
              <a:t>образования и основной задачей в ДОУ.</a:t>
            </a:r>
          </a:p>
          <a:p>
            <a:r>
              <a:rPr lang="ru-RU" sz="1600" dirty="0" smtClean="0">
                <a:latin typeface="Times New Roman" pitchFamily="18" charset="0"/>
                <a:cs typeface="Times New Roman" pitchFamily="18" charset="0"/>
              </a:rPr>
              <a:t>Большое внимание в детском саду  уделяется физическому здоровью дошкольников. В период капитального ремонта была произведена реконструкция здания, и теперь в детском саду функционирует полноценный </a:t>
            </a:r>
            <a:r>
              <a:rPr lang="ru-RU" sz="1600" dirty="0">
                <a:latin typeface="Times New Roman" pitchFamily="18" charset="0"/>
                <a:cs typeface="Times New Roman" pitchFamily="18" charset="0"/>
              </a:rPr>
              <a:t>с</a:t>
            </a:r>
            <a:r>
              <a:rPr lang="ru-RU" sz="1600" dirty="0" smtClean="0">
                <a:latin typeface="Times New Roman" pitchFamily="18" charset="0"/>
                <a:cs typeface="Times New Roman" pitchFamily="18" charset="0"/>
              </a:rPr>
              <a:t>портивный зал, где дети с удовольствием занимаются, где проводятся спортивные праздники, мероприятия. </a:t>
            </a:r>
            <a:r>
              <a:rPr lang="ru-RU" sz="1600" dirty="0">
                <a:latin typeface="Times New Roman" pitchFamily="18" charset="0"/>
                <a:cs typeface="Times New Roman" pitchFamily="18" charset="0"/>
              </a:rPr>
              <a:t>Для реализации задач укрепления здоровья детей оборудованы:</a:t>
            </a:r>
          </a:p>
          <a:p>
            <a:pPr lvl="0"/>
            <a:r>
              <a:rPr lang="ru-RU" sz="1600" dirty="0" smtClean="0">
                <a:latin typeface="Times New Roman" pitchFamily="18" charset="0"/>
                <a:cs typeface="Times New Roman" pitchFamily="18" charset="0"/>
              </a:rPr>
              <a:t>- Спортивный </a:t>
            </a:r>
            <a:r>
              <a:rPr lang="ru-RU" sz="1600" dirty="0">
                <a:latin typeface="Times New Roman" pitchFamily="18" charset="0"/>
                <a:cs typeface="Times New Roman" pitchFamily="18" charset="0"/>
              </a:rPr>
              <a:t>зал, оснащенный стандартным и нестандартным оборудованием и другими спортивными атрибутами;</a:t>
            </a:r>
          </a:p>
          <a:p>
            <a:pPr lvl="0"/>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спортивная площадка</a:t>
            </a:r>
            <a:r>
              <a:rPr lang="ru-RU" sz="1600" dirty="0">
                <a:latin typeface="Times New Roman" pitchFamily="18" charset="0"/>
                <a:cs typeface="Times New Roman" pitchFamily="18" charset="0"/>
              </a:rPr>
              <a:t>, позволяющая проводить физкультурные занятия и спортивные мероприятия на открытом воздухе;</a:t>
            </a:r>
          </a:p>
          <a:p>
            <a:r>
              <a:rPr lang="ru-RU" sz="1600" dirty="0">
                <a:latin typeface="Times New Roman" pitchFamily="18" charset="0"/>
                <a:cs typeface="Times New Roman" pitchFamily="18" charset="0"/>
              </a:rPr>
              <a:t> Формы организации физического воспитания в группах разнообразны: </a:t>
            </a:r>
          </a:p>
          <a:p>
            <a:r>
              <a:rPr lang="ru-RU" sz="1600" dirty="0">
                <a:latin typeface="Times New Roman" pitchFamily="18" charset="0"/>
                <a:cs typeface="Times New Roman" pitchFamily="18" charset="0"/>
              </a:rPr>
              <a:t>утренняя гимнастика, физкультурные занятия, гимнастика после сна, разнообразные подвижные игры в течение дня, спортивные праздники и развлечения, физкультминутки на занятиях, закаливающие процедуры, Дни здоровья, прогулки, индивидуальная работа по физическому воспитанию. ООД по физкультуре проводятся разного типа: традиционные, игровые, сюжетные, тренировочные, смешанного типа. </a:t>
            </a:r>
          </a:p>
          <a:p>
            <a:r>
              <a:rPr lang="ru-RU" sz="1600" dirty="0">
                <a:latin typeface="Times New Roman" pitchFamily="18" charset="0"/>
                <a:cs typeface="Times New Roman" pitchFamily="18" charset="0"/>
              </a:rPr>
              <a:t>В течение учебного года проводятся спортивные праздники и развлечения, такие как «Дни здоровья», </a:t>
            </a:r>
            <a:r>
              <a:rPr lang="ru-RU" sz="1600" dirty="0" smtClean="0">
                <a:latin typeface="Times New Roman" pitchFamily="18" charset="0"/>
                <a:cs typeface="Times New Roman" pitchFamily="18" charset="0"/>
              </a:rPr>
              <a:t>«Детский сабантуй», посвященный Дню защиты детей, спортивно-развлекательные </a:t>
            </a:r>
            <a:r>
              <a:rPr lang="ru-RU" sz="1600" dirty="0">
                <a:latin typeface="Times New Roman" pitchFamily="18" charset="0"/>
                <a:cs typeface="Times New Roman" pitchFamily="18" charset="0"/>
              </a:rPr>
              <a:t>мероприятия, в том числе и с участием родителей. </a:t>
            </a:r>
          </a:p>
          <a:p>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2587" y="404664"/>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spTree>
    <p:extLst>
      <p:ext uri="{BB962C8B-B14F-4D97-AF65-F5344CB8AC3E}">
        <p14:creationId xmlns:p14="http://schemas.microsoft.com/office/powerpoint/2010/main" val="1242531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0379" y="-2228"/>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«В здоровом теле – здоровый дух»</a:t>
            </a:r>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3" y="2937355"/>
            <a:ext cx="8665758" cy="707886"/>
          </a:xfrm>
          <a:prstGeom prst="rect">
            <a:avLst/>
          </a:prstGeom>
        </p:spPr>
        <p:txBody>
          <a:bodyPr wrap="square">
            <a:spAutoFit/>
          </a:bodyPr>
          <a:lstStyle/>
          <a:p>
            <a:endParaRPr lang="ru-RU" sz="1600" dirty="0">
              <a:latin typeface="Times New Roman" pitchFamily="18" charset="0"/>
              <a:cs typeface="Times New Roman" pitchFamily="18" charset="0"/>
            </a:endParaRPr>
          </a:p>
          <a:p>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2587" y="404664"/>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3074" name="Picture 2" descr="C:\Users\доу\Desktop\ТЫШЛЫК\ФОТО К ОБРАЗЦ\КОНКУРС 2019\ФИЗКУЛЬТУРА\IMG_20190220_0904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782819"/>
            <a:ext cx="3816564" cy="286242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доу\Desktop\ТЫШЛЫК\ФОТО К ОБРАЗЦ\КОНКУРС 2019\ФИЗКУЛЬТУРА\IMG-20190219-WA00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3647" y="3768348"/>
            <a:ext cx="3816424" cy="286231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доу\Desktop\ТЫШЛЫК\ФОТО К ОБРАЗЦ\КОНКУРС 2019\ФИЗКУЛЬТУРА\IMG-20180814-WA00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1098" y="782819"/>
            <a:ext cx="3842077" cy="284868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доу\Desktop\ТЫШЛЫК\ФОТО К ОБРАЗЦ\КОНКУРС 2019\IMG-20181022-WA004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3768348"/>
            <a:ext cx="3816564" cy="2862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649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7" y="0"/>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Методический кабинет</a:t>
            </a:r>
            <a:endParaRPr lang="ru-RU" sz="2400" dirty="0">
              <a:solidFill>
                <a:srgbClr val="FF0000"/>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6" y="766301"/>
            <a:ext cx="8872020" cy="2062103"/>
          </a:xfrm>
          <a:prstGeom prst="rect">
            <a:avLst/>
          </a:prstGeom>
        </p:spPr>
        <p:txBody>
          <a:bodyPr wrap="square">
            <a:spAutoFit/>
          </a:bodyPr>
          <a:lstStyle/>
          <a:p>
            <a:r>
              <a:rPr lang="ru-RU" sz="1600" dirty="0">
                <a:latin typeface="Times New Roman" pitchFamily="18" charset="0"/>
                <a:cs typeface="Times New Roman" pitchFamily="18" charset="0"/>
              </a:rPr>
              <a:t>ДОУ имеет методический кабинет, где находятся образовательные программы, средства дидактического обеспечения, библиотека методической и детской художественной  литературы, которые периодически обновляются, дополняются</a:t>
            </a:r>
            <a:r>
              <a:rPr lang="ru-RU" sz="1600" dirty="0" smtClean="0">
                <a:latin typeface="Times New Roman" pitchFamily="18" charset="0"/>
                <a:cs typeface="Times New Roman" pitchFamily="18" charset="0"/>
              </a:rPr>
              <a:t>. Методический кабинет укомплектован программно-методическими материалами в соответствии с основной общеобразовательной программой ДОУ. Библиотека методического кабинета содержит методические материалы к занятиям, учебно-методические комплекты (УМК), </a:t>
            </a:r>
            <a:r>
              <a:rPr lang="ru-RU" sz="1600" dirty="0" err="1" smtClean="0">
                <a:latin typeface="Times New Roman" pitchFamily="18" charset="0"/>
                <a:cs typeface="Times New Roman" pitchFamily="18" charset="0"/>
              </a:rPr>
              <a:t>лэпбуки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ковробуки</a:t>
            </a:r>
            <a:r>
              <a:rPr lang="ru-RU" sz="1600" dirty="0" smtClean="0">
                <a:latin typeface="Times New Roman" pitchFamily="18" charset="0"/>
                <a:cs typeface="Times New Roman" pitchFamily="18" charset="0"/>
              </a:rPr>
              <a:t>, наглядный, демонстрационный, стимульный материалы, игровые комплекты, развивающие </a:t>
            </a:r>
            <a:r>
              <a:rPr lang="ru-RU" sz="1600" dirty="0" err="1" smtClean="0">
                <a:latin typeface="Times New Roman" pitchFamily="18" charset="0"/>
                <a:cs typeface="Times New Roman" pitchFamily="18" charset="0"/>
              </a:rPr>
              <a:t>пазлы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медитеку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аудиатеку</a:t>
            </a:r>
            <a:r>
              <a:rPr lang="ru-RU" sz="1600" dirty="0" smtClean="0">
                <a:latin typeface="Times New Roman" pitchFamily="18" charset="0"/>
                <a:cs typeface="Times New Roman" pitchFamily="18" charset="0"/>
              </a:rPr>
              <a:t>.</a:t>
            </a:r>
            <a:endParaRPr lang="ru-RU" sz="1600" dirty="0"/>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4099" name="Picture 3" descr="C:\Users\доу\Desktop\ТЫШЛЫК\ФОТО К ОБРАЗЦ\КОНКУРС 2019\IMG_20190304_1437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16" y="2852936"/>
            <a:ext cx="4583183" cy="34373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доу\Desktop\ТЫШЛЫК\ФОТО К ОБРАЗЦ\КОНКУРС 2019\IMG_20190304_1512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4892" y="2726921"/>
            <a:ext cx="2767061" cy="3689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765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7" y="0"/>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Методический кабинет</a:t>
            </a:r>
            <a:endParaRPr lang="ru-RU" sz="2400" dirty="0">
              <a:solidFill>
                <a:srgbClr val="FF0000"/>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54716" y="766301"/>
            <a:ext cx="8872020" cy="2062103"/>
          </a:xfrm>
          <a:prstGeom prst="rect">
            <a:avLst/>
          </a:prstGeom>
        </p:spPr>
        <p:txBody>
          <a:bodyPr wrap="square">
            <a:spAutoFit/>
          </a:bodyPr>
          <a:lstStyle/>
          <a:p>
            <a:r>
              <a:rPr lang="ru-RU" sz="1600" dirty="0">
                <a:latin typeface="Times New Roman" pitchFamily="18" charset="0"/>
                <a:cs typeface="Times New Roman" pitchFamily="18" charset="0"/>
              </a:rPr>
              <a:t>ДОУ имеет методический кабинет, где находятся образовательные программы, средства дидактического обеспечения, библиотека методической и детской художественной  литературы, которые периодически обновляются, дополняются</a:t>
            </a:r>
            <a:r>
              <a:rPr lang="ru-RU" sz="1600" dirty="0" smtClean="0">
                <a:latin typeface="Times New Roman" pitchFamily="18" charset="0"/>
                <a:cs typeface="Times New Roman" pitchFamily="18" charset="0"/>
              </a:rPr>
              <a:t>. Методический кабинет укомплектован программно-методическими материалами в соответствии с основной общеобразовательной программой ДОУ. Библиотека методического кабинета содержит методические материалы к занятиям, учебно-методические комплекты (УМК), </a:t>
            </a:r>
            <a:r>
              <a:rPr lang="ru-RU" sz="1600" dirty="0" err="1" smtClean="0">
                <a:latin typeface="Times New Roman" pitchFamily="18" charset="0"/>
                <a:cs typeface="Times New Roman" pitchFamily="18" charset="0"/>
              </a:rPr>
              <a:t>лэпбуки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ковробуки</a:t>
            </a:r>
            <a:r>
              <a:rPr lang="ru-RU" sz="1600" dirty="0" smtClean="0">
                <a:latin typeface="Times New Roman" pitchFamily="18" charset="0"/>
                <a:cs typeface="Times New Roman" pitchFamily="18" charset="0"/>
              </a:rPr>
              <a:t>, наглядный, демонстрационный, стимульный материалы, игровые комплекты, развивающие </a:t>
            </a:r>
            <a:r>
              <a:rPr lang="ru-RU" sz="1600" dirty="0" err="1" smtClean="0">
                <a:latin typeface="Times New Roman" pitchFamily="18" charset="0"/>
                <a:cs typeface="Times New Roman" pitchFamily="18" charset="0"/>
              </a:rPr>
              <a:t>пазлы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медитеку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аудиатеку</a:t>
            </a:r>
            <a:r>
              <a:rPr lang="ru-RU" sz="1600" dirty="0" smtClean="0">
                <a:latin typeface="Times New Roman" pitchFamily="18" charset="0"/>
                <a:cs typeface="Times New Roman" pitchFamily="18" charset="0"/>
              </a:rPr>
              <a:t>.</a:t>
            </a:r>
            <a:endParaRPr lang="ru-RU" sz="1600" dirty="0"/>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4099" name="Picture 3" descr="C:\Users\доу\Desktop\ТЫШЛЫК\ФОТО К ОБРАЗЦ\КОНКУРС 2019\IMG_20190304_1437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16" y="2852936"/>
            <a:ext cx="4583183" cy="34373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доу\Desktop\ТЫШЛЫК\ФОТО К ОБРАЗЦ\КОНКУРС 2019\IMG_20190304_1512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4892" y="2726921"/>
            <a:ext cx="2767061" cy="3689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156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39239"/>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sp>
        <p:nvSpPr>
          <p:cNvPr id="5" name="Прямоугольник 4"/>
          <p:cNvSpPr/>
          <p:nvPr/>
        </p:nvSpPr>
        <p:spPr>
          <a:xfrm rot="10800000" flipV="1">
            <a:off x="251520" y="326850"/>
            <a:ext cx="8527759" cy="3108543"/>
          </a:xfrm>
          <a:prstGeom prst="rect">
            <a:avLst/>
          </a:prstGeom>
        </p:spPr>
        <p:txBody>
          <a:bodyPr wrap="square">
            <a:spAutoFit/>
          </a:bodyPr>
          <a:lstStyle/>
          <a:p>
            <a:pPr algn="ctr"/>
            <a:r>
              <a:rPr lang="tt-RU" sz="2000" dirty="0">
                <a:solidFill>
                  <a:srgbClr val="FF0000"/>
                </a:solidFill>
                <a:latin typeface="Times New Roman" pitchFamily="18" charset="0"/>
                <a:cs typeface="Times New Roman" pitchFamily="18" charset="0"/>
              </a:rPr>
              <a:t>Из истории детского сада</a:t>
            </a:r>
          </a:p>
          <a:p>
            <a:r>
              <a:rPr lang="tt-RU" sz="1600" dirty="0" smtClean="0">
                <a:latin typeface="Times New Roman" pitchFamily="18" charset="0"/>
                <a:cs typeface="Times New Roman" pitchFamily="18" charset="0"/>
              </a:rPr>
              <a:t>МБДОУ </a:t>
            </a:r>
            <a:r>
              <a:rPr lang="ru-RU" sz="1600" b="1" dirty="0">
                <a:latin typeface="Times New Roman" pitchFamily="18" charset="0"/>
                <a:cs typeface="Times New Roman" pitchFamily="18" charset="0"/>
              </a:rPr>
              <a:t>«</a:t>
            </a:r>
            <a:r>
              <a:rPr lang="ru-RU" sz="1600" b="1" dirty="0" err="1">
                <a:latin typeface="Times New Roman" pitchFamily="18" charset="0"/>
                <a:cs typeface="Times New Roman" pitchFamily="18" charset="0"/>
              </a:rPr>
              <a:t>Муслюмовский</a:t>
            </a:r>
            <a:r>
              <a:rPr lang="ru-RU" sz="1600" b="1" dirty="0">
                <a:latin typeface="Times New Roman" pitchFamily="18" charset="0"/>
                <a:cs typeface="Times New Roman" pitchFamily="18" charset="0"/>
              </a:rPr>
              <a:t> детский сад </a:t>
            </a:r>
            <a:r>
              <a:rPr lang="ru-RU" sz="1600" b="1" dirty="0" smtClean="0">
                <a:latin typeface="Times New Roman" pitchFamily="18" charset="0"/>
                <a:cs typeface="Times New Roman" pitchFamily="18" charset="0"/>
              </a:rPr>
              <a:t>общеразвивающего </a:t>
            </a:r>
            <a:r>
              <a:rPr lang="ru-RU" sz="1600" b="1" dirty="0">
                <a:latin typeface="Times New Roman" pitchFamily="18" charset="0"/>
                <a:cs typeface="Times New Roman" pitchFamily="18" charset="0"/>
              </a:rPr>
              <a:t>вида «</a:t>
            </a:r>
            <a:r>
              <a:rPr lang="ru-RU" sz="1600" b="1" dirty="0" err="1">
                <a:latin typeface="Times New Roman" pitchFamily="18" charset="0"/>
                <a:cs typeface="Times New Roman" pitchFamily="18" charset="0"/>
              </a:rPr>
              <a:t>Кояшкай</a:t>
            </a:r>
            <a:r>
              <a:rPr lang="ru-RU" sz="1600" b="1" dirty="0">
                <a:latin typeface="Times New Roman" pitchFamily="18" charset="0"/>
                <a:cs typeface="Times New Roman" pitchFamily="18" charset="0"/>
              </a:rPr>
              <a:t>»  </a:t>
            </a:r>
            <a:endParaRPr lang="ru-RU" sz="1600" b="1"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находится в самом центре села Муслюмово. Проектировщики спроектировали здание </a:t>
            </a:r>
          </a:p>
          <a:p>
            <a:r>
              <a:rPr lang="ru-RU" sz="1600" dirty="0" smtClean="0">
                <a:latin typeface="Times New Roman" pitchFamily="18" charset="0"/>
                <a:cs typeface="Times New Roman" pitchFamily="18" charset="0"/>
              </a:rPr>
              <a:t>детского сада так, чтобы каждая комната в течение всего дня была хорошо освещена </a:t>
            </a:r>
          </a:p>
          <a:p>
            <a:r>
              <a:rPr lang="ru-RU" sz="1600" dirty="0" smtClean="0">
                <a:latin typeface="Times New Roman" pitchFamily="18" charset="0"/>
                <a:cs typeface="Times New Roman" pitchFamily="18" charset="0"/>
              </a:rPr>
              <a:t>солнечным светом.</a:t>
            </a: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Строителям удалось </a:t>
            </a:r>
          </a:p>
          <a:p>
            <a:r>
              <a:rPr lang="ru-RU" sz="1600" dirty="0" smtClean="0">
                <a:latin typeface="Times New Roman" pitchFamily="18" charset="0"/>
                <a:cs typeface="Times New Roman" pitchFamily="18" charset="0"/>
              </a:rPr>
              <a:t>воплотить эту идею в жизнь, </a:t>
            </a:r>
          </a:p>
          <a:p>
            <a:r>
              <a:rPr lang="ru-RU" sz="1600" dirty="0" smtClean="0">
                <a:latin typeface="Times New Roman" pitchFamily="18" charset="0"/>
                <a:cs typeface="Times New Roman" pitchFamily="18" charset="0"/>
              </a:rPr>
              <a:t>детский сад получил свое первоначальное </a:t>
            </a:r>
          </a:p>
          <a:p>
            <a:r>
              <a:rPr lang="ru-RU" sz="1600" dirty="0" smtClean="0">
                <a:latin typeface="Times New Roman" pitchFamily="18" charset="0"/>
                <a:cs typeface="Times New Roman" pitchFamily="18" charset="0"/>
              </a:rPr>
              <a:t>наименование «Солнышко» (в переводе на </a:t>
            </a:r>
          </a:p>
          <a:p>
            <a:r>
              <a:rPr lang="ru-RU" sz="1600" dirty="0" smtClean="0">
                <a:latin typeface="Times New Roman" pitchFamily="18" charset="0"/>
                <a:cs typeface="Times New Roman" pitchFamily="18" charset="0"/>
              </a:rPr>
              <a:t>татарский язык «</a:t>
            </a:r>
            <a:r>
              <a:rPr lang="ru-RU" sz="1600" dirty="0" err="1" smtClean="0">
                <a:latin typeface="Times New Roman" pitchFamily="18" charset="0"/>
                <a:cs typeface="Times New Roman" pitchFamily="18" charset="0"/>
              </a:rPr>
              <a:t>Кояшкай</a:t>
            </a:r>
            <a:r>
              <a:rPr lang="ru-RU" sz="1600" dirty="0" smtClean="0">
                <a:latin typeface="Times New Roman" pitchFamily="18" charset="0"/>
                <a:cs typeface="Times New Roman" pitchFamily="18" charset="0"/>
              </a:rPr>
              <a:t>»). Первых </a:t>
            </a:r>
            <a:r>
              <a:rPr lang="ru-RU" sz="1600" dirty="0">
                <a:latin typeface="Times New Roman" pitchFamily="18" charset="0"/>
                <a:cs typeface="Times New Roman" pitchFamily="18" charset="0"/>
              </a:rPr>
              <a:t>своих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воспитанников </a:t>
            </a:r>
            <a:r>
              <a:rPr lang="ru-RU" sz="1600" dirty="0">
                <a:latin typeface="Times New Roman" pitchFamily="18" charset="0"/>
                <a:cs typeface="Times New Roman" pitchFamily="18" charset="0"/>
              </a:rPr>
              <a:t>детский сад принял в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марте </a:t>
            </a:r>
            <a:r>
              <a:rPr lang="ru-RU" sz="1600" dirty="0">
                <a:latin typeface="Times New Roman" pitchFamily="18" charset="0"/>
                <a:cs typeface="Times New Roman" pitchFamily="18" charset="0"/>
              </a:rPr>
              <a:t>1977 года. </a:t>
            </a:r>
          </a:p>
          <a:p>
            <a:r>
              <a:rPr lang="tt-RU" sz="1600" dirty="0" smtClean="0">
                <a:solidFill>
                  <a:srgbClr val="FF0000"/>
                </a:solidFill>
                <a:latin typeface="Times New Roman" pitchFamily="18" charset="0"/>
                <a:cs typeface="Times New Roman" pitchFamily="18" charset="0"/>
              </a:rPr>
              <a:t> </a:t>
            </a:r>
            <a:endParaRPr lang="tt-RU" sz="16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1321318"/>
            <a:ext cx="9036496" cy="369332"/>
          </a:xfrm>
          <a:prstGeom prst="rect">
            <a:avLst/>
          </a:prstGeom>
        </p:spPr>
        <p:txBody>
          <a:bodyPr wrap="square">
            <a:spAutoFit/>
          </a:bodyPr>
          <a:lstStyle/>
          <a:p>
            <a:r>
              <a:rPr lang="ru-RU" dirty="0" smtClean="0">
                <a:latin typeface="Times New Roman" pitchFamily="18" charset="0"/>
                <a:cs typeface="Times New Roman" pitchFamily="18" charset="0"/>
              </a:rPr>
              <a:t>                                                       </a:t>
            </a:r>
          </a:p>
        </p:txBody>
      </p:sp>
      <p:pic>
        <p:nvPicPr>
          <p:cNvPr id="8" name="Picture 2" descr="C:\Users\доу\Desktop\ТЫШЛЫК\ОБРАЗЦОВЫЙ\IMG_20190218_13455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2893" y="1567541"/>
            <a:ext cx="4956043" cy="3392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9" name="Picture 3" descr="C:\Users\доу\Desktop\ТЫШЛЫК\ОБРАЗЦОВЫЙ\IMG_20190218_1346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12" y="3232167"/>
            <a:ext cx="4608512" cy="3456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074499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7" y="0"/>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r>
              <a:rPr lang="tt-RU" sz="1600" dirty="0" smtClean="0">
                <a:solidFill>
                  <a:schemeClr val="tx1"/>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Медицинский кабинет</a:t>
            </a:r>
            <a:endParaRPr lang="ru-RU" sz="2400" dirty="0">
              <a:solidFill>
                <a:srgbClr val="FF0000"/>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a:p>
            <a:pPr algn="l"/>
            <a:r>
              <a:rPr lang="ru-RU" sz="1600" dirty="0" smtClean="0">
                <a:solidFill>
                  <a:schemeClr val="tx1"/>
                </a:solidFill>
                <a:latin typeface="Times New Roman" pitchFamily="18" charset="0"/>
                <a:cs typeface="Times New Roman" pitchFamily="18" charset="0"/>
              </a:rPr>
              <a:t>Медицинский кабинет осуществляет профилактическую, оздоровительную, консультативно- просветительскую  работу.</a:t>
            </a:r>
            <a:r>
              <a:rPr lang="ru-RU" sz="1600" dirty="0"/>
              <a:t> </a:t>
            </a:r>
            <a:r>
              <a:rPr lang="ru-RU" sz="1600" dirty="0">
                <a:solidFill>
                  <a:schemeClr val="tx1"/>
                </a:solidFill>
                <a:latin typeface="Times New Roman" pitchFamily="18" charset="0"/>
                <a:cs typeface="Times New Roman" pitchFamily="18" charset="0"/>
              </a:rPr>
              <a:t>Проводятся </a:t>
            </a:r>
            <a:r>
              <a:rPr lang="ru-RU" sz="1600" dirty="0" smtClean="0">
                <a:solidFill>
                  <a:schemeClr val="tx1"/>
                </a:solidFill>
                <a:latin typeface="Times New Roman" pitchFamily="18" charset="0"/>
                <a:cs typeface="Times New Roman" pitchFamily="18" charset="0"/>
              </a:rPr>
              <a:t>антропометрические измерения </a:t>
            </a:r>
            <a:r>
              <a:rPr lang="ru-RU" sz="1600" dirty="0">
                <a:solidFill>
                  <a:schemeClr val="tx1"/>
                </a:solidFill>
                <a:latin typeface="Times New Roman" pitchFamily="18" charset="0"/>
                <a:cs typeface="Times New Roman" pitchFamily="18" charset="0"/>
              </a:rPr>
              <a:t>воспитанников (рост, вес, окружность груди) и вывешиваются паспорта здоровья в уголках для родителей. На основании этих данных определяется   состояние физического развития </a:t>
            </a:r>
            <a:r>
              <a:rPr lang="ru-RU" sz="1600" dirty="0" smtClean="0">
                <a:solidFill>
                  <a:schemeClr val="tx1"/>
                </a:solidFill>
                <a:latin typeface="Times New Roman" pitchFamily="18" charset="0"/>
                <a:cs typeface="Times New Roman" pitchFamily="18" charset="0"/>
              </a:rPr>
              <a:t>ребенка, осуществляется коррекционная работа.</a:t>
            </a:r>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26064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942456"/>
            <a:ext cx="4248472" cy="318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C:\Users\доу\Desktop\ТЫШЛЫК\ФОТО К ОБРАЗЦ\КОНКУРС 2019\IMG_645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526" y="2942456"/>
            <a:ext cx="4248472" cy="3186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437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331637" y="428765"/>
            <a:ext cx="6696746" cy="461665"/>
          </a:xfrm>
          <a:prstGeom prst="rect">
            <a:avLst/>
          </a:prstGeom>
        </p:spPr>
        <p:txBody>
          <a:bodyPr wrap="square">
            <a:spAutoFit/>
          </a:bodyPr>
          <a:lstStyle/>
          <a:p>
            <a:pPr algn="ctr"/>
            <a:r>
              <a:rPr lang="ru-RU" sz="2400" dirty="0" smtClean="0">
                <a:solidFill>
                  <a:srgbClr val="FF0000"/>
                </a:solidFill>
                <a:latin typeface="Times New Roman" pitchFamily="18" charset="0"/>
                <a:cs typeface="Times New Roman" pitchFamily="18" charset="0"/>
              </a:rPr>
              <a:t>Материально-техническая база детского сада</a:t>
            </a:r>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890431"/>
            <a:ext cx="3600400" cy="2912521"/>
          </a:xfrm>
          <a:prstGeom prst="rect">
            <a:avLst/>
          </a:prstGeom>
          <a:ln>
            <a:noFill/>
          </a:ln>
          <a:effectLst>
            <a:softEdge rad="112500"/>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065" y="3869548"/>
            <a:ext cx="3738137" cy="2946623"/>
          </a:xfrm>
          <a:prstGeom prst="rect">
            <a:avLst/>
          </a:prstGeom>
          <a:ln>
            <a:noFill/>
          </a:ln>
          <a:effectLst>
            <a:softEdge rad="112500"/>
          </a:effectLst>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1159" y="960430"/>
            <a:ext cx="3600400" cy="2842522"/>
          </a:xfrm>
          <a:prstGeom prst="rect">
            <a:avLst/>
          </a:prstGeom>
          <a:ln>
            <a:noFill/>
          </a:ln>
          <a:effectLst>
            <a:softEdge rad="112500"/>
          </a:effectLst>
        </p:spPr>
      </p:pic>
      <p:pic>
        <p:nvPicPr>
          <p:cNvPr id="13" name="Рисунок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0221" y="3925326"/>
            <a:ext cx="3590296" cy="2873689"/>
          </a:xfrm>
          <a:prstGeom prst="rect">
            <a:avLst/>
          </a:prstGeom>
          <a:ln>
            <a:noFill/>
          </a:ln>
          <a:effectLst>
            <a:softEdge rad="112500"/>
          </a:effectLst>
        </p:spPr>
      </p:pic>
    </p:spTree>
    <p:extLst>
      <p:ext uri="{BB962C8B-B14F-4D97-AF65-F5344CB8AC3E}">
        <p14:creationId xmlns:p14="http://schemas.microsoft.com/office/powerpoint/2010/main" val="3962056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331637" y="428765"/>
            <a:ext cx="6696746" cy="461665"/>
          </a:xfrm>
          <a:prstGeom prst="rect">
            <a:avLst/>
          </a:prstGeom>
        </p:spPr>
        <p:txBody>
          <a:bodyPr wrap="square">
            <a:spAutoFit/>
          </a:bodyPr>
          <a:lstStyle/>
          <a:p>
            <a:pPr algn="ctr"/>
            <a:r>
              <a:rPr lang="ru-RU" sz="2400" dirty="0" smtClean="0">
                <a:solidFill>
                  <a:srgbClr val="FF0000"/>
                </a:solidFill>
                <a:latin typeface="Times New Roman" pitchFamily="18" charset="0"/>
                <a:cs typeface="Times New Roman" pitchFamily="18" charset="0"/>
              </a:rPr>
              <a:t>Материально-техническая база детского сада</a:t>
            </a:r>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918834"/>
            <a:ext cx="3931489" cy="2994629"/>
          </a:xfrm>
          <a:prstGeom prst="rect">
            <a:avLst/>
          </a:prstGeom>
          <a:ln>
            <a:noFill/>
          </a:ln>
          <a:effectLst>
            <a:softEdge rad="112500"/>
          </a:effectLst>
        </p:spPr>
      </p:pic>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3008" y="1052736"/>
            <a:ext cx="3837237" cy="2967223"/>
          </a:xfrm>
          <a:prstGeom prst="rect">
            <a:avLst/>
          </a:prstGeom>
          <a:ln>
            <a:noFill/>
          </a:ln>
          <a:effectLst>
            <a:softEdge rad="112500"/>
          </a:effectLst>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476" y="4035870"/>
            <a:ext cx="3787468" cy="2696152"/>
          </a:xfrm>
          <a:prstGeom prst="rect">
            <a:avLst/>
          </a:prstGeom>
          <a:ln>
            <a:noFill/>
          </a:ln>
          <a:effectLst>
            <a:softEdge rad="112500"/>
          </a:effectLst>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2629" y="4042407"/>
            <a:ext cx="3677993" cy="2781262"/>
          </a:xfrm>
          <a:prstGeom prst="rect">
            <a:avLst/>
          </a:prstGeom>
          <a:ln>
            <a:noFill/>
          </a:ln>
          <a:effectLst>
            <a:softEdge rad="112500"/>
          </a:effectLst>
        </p:spPr>
      </p:pic>
    </p:spTree>
    <p:extLst>
      <p:ext uri="{BB962C8B-B14F-4D97-AF65-F5344CB8AC3E}">
        <p14:creationId xmlns:p14="http://schemas.microsoft.com/office/powerpoint/2010/main" val="1228419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rot="10800000" flipV="1">
            <a:off x="1331637" y="428765"/>
            <a:ext cx="6696746" cy="461665"/>
          </a:xfrm>
          <a:prstGeom prst="rect">
            <a:avLst/>
          </a:prstGeom>
        </p:spPr>
        <p:txBody>
          <a:bodyPr wrap="square">
            <a:spAutoFit/>
          </a:bodyPr>
          <a:lstStyle/>
          <a:p>
            <a:pPr algn="ctr"/>
            <a:r>
              <a:rPr lang="ru-RU" sz="2400" dirty="0" smtClean="0">
                <a:solidFill>
                  <a:srgbClr val="FF0000"/>
                </a:solidFill>
                <a:latin typeface="Times New Roman" pitchFamily="18" charset="0"/>
                <a:cs typeface="Times New Roman" pitchFamily="18" charset="0"/>
              </a:rPr>
              <a:t>Материально-техническая база детского сада</a:t>
            </a:r>
            <a:endParaRPr lang="tt-RU" sz="24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348880"/>
            <a:ext cx="4240696" cy="4032448"/>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2604" y="1617518"/>
            <a:ext cx="4077072" cy="4032448"/>
          </a:xfrm>
          <a:prstGeom prst="rect">
            <a:avLst/>
          </a:prstGeom>
        </p:spPr>
      </p:pic>
    </p:spTree>
    <p:extLst>
      <p:ext uri="{BB962C8B-B14F-4D97-AF65-F5344CB8AC3E}">
        <p14:creationId xmlns:p14="http://schemas.microsoft.com/office/powerpoint/2010/main" val="3887638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586" y="-113933"/>
            <a:ext cx="9133621" cy="6897239"/>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379" y="-39239"/>
            <a:ext cx="9133621" cy="8940847"/>
          </a:xfrm>
        </p:spPr>
        <p:txBody>
          <a:bodyPr/>
          <a:lstStyle/>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a:p>
            <a:pPr algn="l"/>
            <a:endParaRPr lang="tt-RU" sz="1600" dirty="0" smtClean="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smtClean="0">
              <a:solidFill>
                <a:schemeClr val="tx1"/>
              </a:solidFill>
              <a:latin typeface="Times New Roman" pitchFamily="18" charset="0"/>
              <a:cs typeface="Times New Roman" pitchFamily="18" charset="0"/>
            </a:endParaRPr>
          </a:p>
        </p:txBody>
      </p:sp>
      <p:sp>
        <p:nvSpPr>
          <p:cNvPr id="6" name="Прямоугольник 5"/>
          <p:cNvSpPr/>
          <p:nvPr/>
        </p:nvSpPr>
        <p:spPr>
          <a:xfrm>
            <a:off x="107504" y="1321318"/>
            <a:ext cx="9036496" cy="646331"/>
          </a:xfrm>
          <a:prstGeom prst="rect">
            <a:avLst/>
          </a:prstGeom>
        </p:spPr>
        <p:txBody>
          <a:bodyPr wrap="square">
            <a:spAutoFit/>
          </a:bodyPr>
          <a:lstStyle/>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429000"/>
            <a:ext cx="4152844" cy="3114633"/>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6071" y="256598"/>
            <a:ext cx="4091947" cy="2958368"/>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256597"/>
            <a:ext cx="4187957" cy="2958369"/>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1273" y="3438669"/>
            <a:ext cx="4056745" cy="3104964"/>
          </a:xfrm>
          <a:prstGeom prst="rect">
            <a:avLst/>
          </a:prstGeom>
        </p:spPr>
      </p:pic>
    </p:spTree>
    <p:extLst>
      <p:ext uri="{BB962C8B-B14F-4D97-AF65-F5344CB8AC3E}">
        <p14:creationId xmlns:p14="http://schemas.microsoft.com/office/powerpoint/2010/main" val="79098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8435" y="0"/>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467544" y="404664"/>
            <a:ext cx="8496944" cy="6696744"/>
          </a:xfrm>
        </p:spPr>
        <p:txBody>
          <a:bodyPr/>
          <a:lstStyle/>
          <a:p>
            <a:pPr algn="l"/>
            <a:r>
              <a:rPr lang="tt-RU" sz="1600" dirty="0" smtClean="0">
                <a:solidFill>
                  <a:schemeClr val="tx1"/>
                </a:solidFill>
                <a:latin typeface="Times New Roman" pitchFamily="18" charset="0"/>
                <a:cs typeface="Times New Roman" pitchFamily="18" charset="0"/>
              </a:rPr>
              <a:t>В архиве детского сада сохранились </a:t>
            </a:r>
            <a:r>
              <a:rPr lang="tt-RU" sz="1600" dirty="0">
                <a:solidFill>
                  <a:schemeClr val="tx1"/>
                </a:solidFill>
                <a:latin typeface="Times New Roman" pitchFamily="18" charset="0"/>
                <a:cs typeface="Times New Roman" pitchFamily="18" charset="0"/>
              </a:rPr>
              <a:t>альбомы, созданные руками коллектива</a:t>
            </a:r>
            <a:r>
              <a:rPr lang="tt-RU" sz="1600" dirty="0" smtClean="0">
                <a:solidFill>
                  <a:schemeClr val="tx1"/>
                </a:solidFill>
                <a:latin typeface="Times New Roman" pitchFamily="18" charset="0"/>
                <a:cs typeface="Times New Roman" pitchFamily="18" charset="0"/>
              </a:rPr>
              <a:t>.</a:t>
            </a:r>
          </a:p>
          <a:p>
            <a:pPr algn="l"/>
            <a:r>
              <a:rPr lang="tt-RU" sz="1600" dirty="0" smtClean="0">
                <a:solidFill>
                  <a:schemeClr val="tx1"/>
                </a:solidFill>
                <a:latin typeface="Times New Roman" pitchFamily="18" charset="0"/>
                <a:cs typeface="Times New Roman" pitchFamily="18" charset="0"/>
              </a:rPr>
              <a:t>В них хранится история создания учреждения, </a:t>
            </a:r>
            <a:r>
              <a:rPr lang="tt-RU" sz="1600" dirty="0">
                <a:solidFill>
                  <a:schemeClr val="tx1"/>
                </a:solidFill>
                <a:latin typeface="Times New Roman" pitchFamily="18" charset="0"/>
                <a:cs typeface="Times New Roman" pitchFamily="18" charset="0"/>
              </a:rPr>
              <a:t>есть сведения о первом руководителе, о </a:t>
            </a:r>
            <a:r>
              <a:rPr lang="tt-RU" sz="1600" dirty="0" smtClean="0">
                <a:solidFill>
                  <a:schemeClr val="tx1"/>
                </a:solidFill>
                <a:latin typeface="Times New Roman" pitchFamily="18" charset="0"/>
                <a:cs typeface="Times New Roman" pitchFamily="18" charset="0"/>
              </a:rPr>
              <a:t>сотрудниках</a:t>
            </a:r>
            <a:r>
              <a:rPr lang="tt-RU" sz="1600" dirty="0">
                <a:solidFill>
                  <a:schemeClr val="tx1"/>
                </a:solidFill>
                <a:latin typeface="Times New Roman" pitchFamily="18" charset="0"/>
                <a:cs typeface="Times New Roman" pitchFamily="18" charset="0"/>
              </a:rPr>
              <a:t>, </a:t>
            </a:r>
            <a:r>
              <a:rPr lang="tt-RU" sz="1600" dirty="0" smtClean="0">
                <a:solidFill>
                  <a:schemeClr val="tx1"/>
                </a:solidFill>
                <a:latin typeface="Times New Roman" pitchFamily="18" charset="0"/>
                <a:cs typeface="Times New Roman" pitchFamily="18" charset="0"/>
              </a:rPr>
              <a:t>педагогах, воспитателях, о </a:t>
            </a:r>
            <a:r>
              <a:rPr lang="tt-RU" sz="1600" dirty="0">
                <a:solidFill>
                  <a:schemeClr val="tx1"/>
                </a:solidFill>
                <a:latin typeface="Times New Roman" pitchFamily="18" charset="0"/>
                <a:cs typeface="Times New Roman" pitchFamily="18" charset="0"/>
              </a:rPr>
              <a:t>первых </a:t>
            </a:r>
            <a:r>
              <a:rPr lang="tt-RU" sz="1600" dirty="0" smtClean="0">
                <a:solidFill>
                  <a:schemeClr val="tx1"/>
                </a:solidFill>
                <a:latin typeface="Times New Roman" pitchFamily="18" charset="0"/>
                <a:cs typeface="Times New Roman" pitchFamily="18" charset="0"/>
              </a:rPr>
              <a:t>воспитанн</a:t>
            </a:r>
            <a:r>
              <a:rPr lang="tt-RU" sz="1600" dirty="0">
                <a:solidFill>
                  <a:schemeClr val="tx1"/>
                </a:solidFill>
                <a:latin typeface="Times New Roman" pitchFamily="18" charset="0"/>
                <a:cs typeface="Times New Roman" pitchFamily="18" charset="0"/>
              </a:rPr>
              <a:t>иках</a:t>
            </a:r>
            <a:r>
              <a:rPr lang="tt-RU" sz="1600" dirty="0" smtClean="0">
                <a:solidFill>
                  <a:schemeClr val="tx1"/>
                </a:solidFill>
                <a:latin typeface="Times New Roman" pitchFamily="18" charset="0"/>
                <a:cs typeface="Times New Roman" pitchFamily="18" charset="0"/>
              </a:rPr>
              <a:t>. Рассматривая старые фотографии, грамоты, вырезки из старых газет, хранящиеся в альбомах,  как будто проникаешь в дух того времени. Здание, территория и игровые площадки в первоначальном оформлении выглядели именно так , как на старых снимках, которые хранятся в этих эксклюзивно оформленных альбомах. Альбомы оформлены с любовью, масляной краской, фломастерами, они являются  раритетом, их невозможно взять в руки без трепета в душе. </a:t>
            </a:r>
            <a:r>
              <a:rPr lang="tt-RU" sz="1600" dirty="0">
                <a:solidFill>
                  <a:schemeClr val="tx1"/>
                </a:solidFill>
                <a:latin typeface="Times New Roman" pitchFamily="18" charset="0"/>
                <a:cs typeface="Times New Roman" pitchFamily="18" charset="0"/>
              </a:rPr>
              <a:t>Страницы старых альбомов хранят </a:t>
            </a:r>
            <a:r>
              <a:rPr lang="tt-RU" sz="1600" dirty="0" smtClean="0">
                <a:solidFill>
                  <a:schemeClr val="tx1"/>
                </a:solidFill>
                <a:latin typeface="Times New Roman" pitchFamily="18" charset="0"/>
                <a:cs typeface="Times New Roman" pitchFamily="18" charset="0"/>
              </a:rPr>
              <a:t>историю детского сада.Текстовый </a:t>
            </a:r>
            <a:r>
              <a:rPr lang="tt-RU" sz="1600" dirty="0">
                <a:solidFill>
                  <a:schemeClr val="tx1"/>
                </a:solidFill>
                <a:latin typeface="Times New Roman" pitchFamily="18" charset="0"/>
                <a:cs typeface="Times New Roman" pitchFamily="18" charset="0"/>
              </a:rPr>
              <a:t>материал написан на татарском </a:t>
            </a:r>
            <a:r>
              <a:rPr lang="tt-RU" sz="1600" dirty="0" smtClean="0">
                <a:solidFill>
                  <a:schemeClr val="tx1"/>
                </a:solidFill>
                <a:latin typeface="Times New Roman" pitchFamily="18" charset="0"/>
                <a:cs typeface="Times New Roman" pitchFamily="18" charset="0"/>
              </a:rPr>
              <a:t> </a:t>
            </a:r>
            <a:r>
              <a:rPr lang="tt-RU" sz="1600" dirty="0">
                <a:solidFill>
                  <a:schemeClr val="tx1"/>
                </a:solidFill>
                <a:latin typeface="Times New Roman" pitchFamily="18" charset="0"/>
                <a:cs typeface="Times New Roman" pitchFamily="18" charset="0"/>
              </a:rPr>
              <a:t>языке – языке обучения. </a:t>
            </a:r>
            <a:r>
              <a:rPr lang="tt-RU" sz="1600" dirty="0" smtClean="0">
                <a:solidFill>
                  <a:schemeClr val="tx1"/>
                </a:solidFill>
                <a:latin typeface="Times New Roman" pitchFamily="18" charset="0"/>
                <a:cs typeface="Times New Roman" pitchFamily="18" charset="0"/>
              </a:rPr>
              <a:t>Обложки альбомов выглядят так:</a:t>
            </a:r>
            <a:endParaRPr lang="tt-RU" sz="18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6" name="Picture 2" descr="C:\Users\доу\Desktop\ТЫШЛЫК\ОБРАЗЦОВЫЙ\IMG_20190218_1337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530" y="3212976"/>
            <a:ext cx="4236870" cy="31473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 name="Picture 3" descr="C:\Users\доу\Desktop\ТЫШЛЫК\ОБРАЗЦОВЫЙ\IMG_20190218_1338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136" y="3212976"/>
            <a:ext cx="4519443" cy="3143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691509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2596" y="-19891"/>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467544" y="404664"/>
            <a:ext cx="8496944" cy="6696744"/>
          </a:xfrm>
        </p:spPr>
        <p:txBody>
          <a:bodyPr>
            <a:normAutofit/>
          </a:bodyPr>
          <a:lstStyle/>
          <a:p>
            <a:pPr algn="l"/>
            <a:r>
              <a:rPr lang="tt-RU" sz="1800" i="1" dirty="0" smtClean="0">
                <a:solidFill>
                  <a:schemeClr val="tx1"/>
                </a:solidFill>
                <a:latin typeface="Times New Roman" pitchFamily="18" charset="0"/>
                <a:cs typeface="Times New Roman" pitchFamily="18" charset="0"/>
              </a:rPr>
              <a:t>Первый руководитель МБДОУ “Кояшкай”(в тот период  детский комбинат </a:t>
            </a:r>
          </a:p>
          <a:p>
            <a:pPr algn="l"/>
            <a:r>
              <a:rPr lang="tt-RU" sz="1800" i="1" dirty="0" smtClean="0">
                <a:solidFill>
                  <a:schemeClr val="tx1"/>
                </a:solidFill>
                <a:latin typeface="Times New Roman" pitchFamily="18" charset="0"/>
                <a:cs typeface="Times New Roman" pitchFamily="18" charset="0"/>
              </a:rPr>
              <a:t>“Солнышко”, ясли-сад “Солнышко”)  </a:t>
            </a:r>
            <a:r>
              <a:rPr lang="tt-RU" sz="1800" i="1" dirty="0" smtClean="0">
                <a:solidFill>
                  <a:srgbClr val="FF0000"/>
                </a:solidFill>
                <a:latin typeface="Times New Roman" pitchFamily="18" charset="0"/>
                <a:cs typeface="Times New Roman" pitchFamily="18" charset="0"/>
              </a:rPr>
              <a:t>Мавлиева </a:t>
            </a:r>
            <a:r>
              <a:rPr lang="tt-RU" sz="1800" i="1" dirty="0">
                <a:solidFill>
                  <a:srgbClr val="FF0000"/>
                </a:solidFill>
                <a:latin typeface="Times New Roman" pitchFamily="18" charset="0"/>
                <a:cs typeface="Times New Roman" pitchFamily="18" charset="0"/>
              </a:rPr>
              <a:t>Рамиля Мирсаетовна </a:t>
            </a:r>
            <a:endParaRPr lang="tt-RU" sz="1800" i="1" dirty="0" smtClean="0">
              <a:solidFill>
                <a:srgbClr val="FF0000"/>
              </a:solidFill>
              <a:latin typeface="Times New Roman" pitchFamily="18" charset="0"/>
              <a:cs typeface="Times New Roman" pitchFamily="18" charset="0"/>
            </a:endParaRPr>
          </a:p>
        </p:txBody>
      </p:sp>
      <p:pic>
        <p:nvPicPr>
          <p:cNvPr id="4098" name="Picture 2" descr="C:\Users\доу\Desktop\ТЫШЛЫК\ОБРАЗЦОВЫЙ\IMG_20190218_1346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027" y="1340768"/>
            <a:ext cx="6912768" cy="5184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830300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 y="-33033"/>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107504" y="47595"/>
            <a:ext cx="9036494" cy="6696744"/>
          </a:xfrm>
        </p:spPr>
        <p:txBody>
          <a:bodyPr>
            <a:normAutofit/>
          </a:bodyPr>
          <a:lstStyle/>
          <a:p>
            <a:pPr algn="l"/>
            <a:r>
              <a:rPr lang="tt-RU" sz="1800" i="1" dirty="0" smtClean="0">
                <a:solidFill>
                  <a:schemeClr val="tx1"/>
                </a:solidFill>
                <a:latin typeface="Times New Roman" pitchFamily="18" charset="0"/>
                <a:cs typeface="Times New Roman" pitchFamily="18" charset="0"/>
              </a:rPr>
              <a:t>Детский сад был укомплектован квалифицированным педагогическим и вспомогательным, техническим персоналом</a:t>
            </a:r>
            <a:r>
              <a:rPr lang="tt-RU" sz="1800" i="1" dirty="0">
                <a:solidFill>
                  <a:schemeClr val="tx1"/>
                </a:solidFill>
                <a:latin typeface="Times New Roman" pitchFamily="18" charset="0"/>
                <a:cs typeface="Times New Roman" pitchFamily="18" charset="0"/>
              </a:rPr>
              <a:t>.</a:t>
            </a:r>
            <a:r>
              <a:rPr lang="tt-RU" sz="1800" i="1" dirty="0" smtClean="0">
                <a:solidFill>
                  <a:schemeClr val="tx1"/>
                </a:solidFill>
                <a:latin typeface="Times New Roman" pitchFamily="18" charset="0"/>
                <a:cs typeface="Times New Roman" pitchFamily="18" charset="0"/>
              </a:rPr>
              <a:t> На фотографииях того времени  - ветераны  детского сада: Нурания Аюпова, Мунира Латыпова, Гузалия  Мустафина, Раффария Насифуллина , Маргарита Ахунова, Зульфия Каримова, Алмазия Петрова, Земфира Харисова, Сания Отегенова, Клара Смирнова, Фания Фаттахова ,Язиля Лотфуллина, Зульфия Гараева, Мунира Аглиева, Лайсира Шарифуллина., Фаузия Авзалова, Мазхария Билалова, Гульсина Фаттахова, Луиза Гарифуллина, Хабибжамал Шайхуллина, Гульнур Могаллимова, Фания Нуриева, Фатима Халиуллина, Галиева Хидая...</a:t>
            </a:r>
          </a:p>
        </p:txBody>
      </p:sp>
      <p:pic>
        <p:nvPicPr>
          <p:cNvPr id="4099" name="Picture 3" descr="C:\Users\доу\Desktop\ТЫШЛЫК\ОБРАЗЦОВЫЙ\IMG_20190218_1340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2348880"/>
            <a:ext cx="5849708" cy="43872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238208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8435" y="0"/>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467544" y="404664"/>
            <a:ext cx="8496944" cy="6696744"/>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5122" name="Picture 2" descr="C:\Users\доу\Desktop\ТЫШЛЫК\ОБРАЗЦОВЫЙ\IMG_20190218_1346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188640"/>
            <a:ext cx="3899925" cy="2924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124" name="Picture 4" descr="C:\Users\доу\Desktop\ТЫШЛЫК\ОБРАЗЦОВЫЙ\IMG_20190218_1346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2226" y="188640"/>
            <a:ext cx="3899925" cy="2924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125" name="Picture 5" descr="C:\Users\доу\Desktop\ТЫШЛЫК\ОБРАЗЦОВЫЙ\IMG_20190218_13470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717032"/>
            <a:ext cx="3899925" cy="2924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126" name="Picture 6" descr="C:\Users\доу\Desktop\ТЫШЛЫК\ОБРАЗЦОВЫЙ\IMG_20190218_13471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72356" y="3709926"/>
            <a:ext cx="3891164" cy="29183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350333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3983" y="-34636"/>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467544" y="404664"/>
            <a:ext cx="8496944" cy="6696744"/>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6146" name="Picture 2" descr="C:\Users\доу\Desktop\ТЫШЛЫК\ОБРАЗЦОВЫЙ\IMG_20190218_1347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16632"/>
            <a:ext cx="3949794" cy="2962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6147" name="Picture 3" descr="C:\Users\доу\Desktop\ТЫШЛЫК\ОБРАЗЦОВЫЙ\IMG_20190218_13473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116632"/>
            <a:ext cx="4453749" cy="2962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6148" name="Picture 4" descr="C:\Users\доу\Desktop\ТЫШЛЫК\ОБРАЗЦОВЫЙ\IMG_20190218_1347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3339989"/>
            <a:ext cx="3936437" cy="3146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6149" name="Picture 5" descr="C:\Users\доу\Desktop\ТЫШЛЫК\ОБРАЗЦОВЫЙ\IMG_20190218_13481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48797" y="3339988"/>
            <a:ext cx="4432936" cy="3146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0581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p:spPr>
      </p:pic>
      <p:sp>
        <p:nvSpPr>
          <p:cNvPr id="2" name="Заголовок 1"/>
          <p:cNvSpPr>
            <a:spLocks noGrp="1"/>
          </p:cNvSpPr>
          <p:nvPr>
            <p:ph type="ctrTitle"/>
          </p:nvPr>
        </p:nvSpPr>
        <p:spPr/>
        <p:txBody>
          <a:bodyPr>
            <a:normAutofit/>
          </a:bodyPr>
          <a:lstStyle/>
          <a:p>
            <a:r>
              <a:rPr lang="tt-RU" sz="800" dirty="0" smtClean="0"/>
              <a:t>.</a:t>
            </a:r>
            <a:endParaRPr lang="tt-RU" sz="800" dirty="0"/>
          </a:p>
        </p:txBody>
      </p:sp>
      <p:sp>
        <p:nvSpPr>
          <p:cNvPr id="3" name="Подзаголовок 2"/>
          <p:cNvSpPr>
            <a:spLocks noGrp="1"/>
          </p:cNvSpPr>
          <p:nvPr>
            <p:ph type="subTitle" idx="1"/>
          </p:nvPr>
        </p:nvSpPr>
        <p:spPr>
          <a:xfrm>
            <a:off x="647056" y="2204864"/>
            <a:ext cx="8496944" cy="6696744"/>
          </a:xfrm>
        </p:spPr>
        <p:txBody>
          <a:bodyPr/>
          <a:lstStyle/>
          <a:p>
            <a:pPr algn="l"/>
            <a:endParaRPr lang="tt-RU" sz="1600" dirty="0">
              <a:solidFill>
                <a:schemeClr val="tx1"/>
              </a:solidFill>
              <a:latin typeface="Times New Roman" pitchFamily="18" charset="0"/>
              <a:cs typeface="Times New Roman" pitchFamily="18" charset="0"/>
            </a:endParaRPr>
          </a:p>
          <a:p>
            <a:pPr algn="l"/>
            <a:endParaRPr lang="tt-RU" sz="1600" dirty="0">
              <a:solidFill>
                <a:schemeClr val="tx1"/>
              </a:solidFill>
              <a:latin typeface="Times New Roman" pitchFamily="18" charset="0"/>
              <a:cs typeface="Times New Roman" pitchFamily="18" charset="0"/>
            </a:endParaRPr>
          </a:p>
          <a:p>
            <a:pPr algn="l"/>
            <a:r>
              <a:rPr lang="tt-RU" sz="1600" dirty="0" smtClean="0">
                <a:solidFill>
                  <a:schemeClr val="tx1"/>
                </a:solidFill>
                <a:latin typeface="Times New Roman" pitchFamily="18" charset="0"/>
                <a:cs typeface="Times New Roman" pitchFamily="18" charset="0"/>
              </a:rPr>
              <a:t> </a:t>
            </a:r>
          </a:p>
        </p:txBody>
      </p:sp>
      <p:pic>
        <p:nvPicPr>
          <p:cNvPr id="7170" name="Picture 2" descr="C:\Users\доу\Desktop\ТЫШЛЫК\ОБРАЗЦОВЫЙ\IMG_20190218_1348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007" y="237638"/>
            <a:ext cx="4150599" cy="3112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171" name="Picture 3" descr="C:\Users\доу\Desktop\ТЫШЛЫК\ОБРАЗЦОВЫЙ\IMG_20190218_1348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1999" y="237638"/>
            <a:ext cx="4211960" cy="3158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17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5914" y="3707855"/>
            <a:ext cx="4086289" cy="29983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descr="C:\Users\доу\Desktop\ТЫШЛЫК\ОБРАЗЦОВЫЙ\IMG_20190218_1354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9113" y="3707855"/>
            <a:ext cx="3917731" cy="30058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80909266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1616</Words>
  <Application>Microsoft Office PowerPoint</Application>
  <PresentationFormat>Экран (4:3)</PresentationFormat>
  <Paragraphs>244</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vt:lpstr>
      <vt:lpstr>.</vt:lpstr>
      <vt:lpstr>.</vt:lpstr>
      <vt:lpstr>.</vt:lpstr>
      <vt:lpstr>.</vt:lpstr>
      <vt:lpstr>.</vt:lpstr>
      <vt:lpstr>.</vt:lpstr>
      <vt:lpstr>.</vt:lpstr>
      <vt:lpstr>.</vt:lpstr>
      <vt:lpstr>.</vt:lpstr>
      <vt:lpstr>.</vt:lpstr>
      <vt:lpstr>.</vt:lpstr>
      <vt:lpstr>.</vt:lpstr>
      <vt:lpstr>.</vt:lpstr>
      <vt:lpstr>.</vt:lpstr>
      <vt:lpstr>.</vt:lpstr>
      <vt:lpstr>.</vt:lpstr>
      <vt:lpstr>.</vt:lpstr>
      <vt:lpstr>.</vt:lpstr>
      <vt:lpstr>.</vt:lpstr>
      <vt:lpstr>Презентация PowerPoint</vt:lpstr>
      <vt:lpstr>Презентация PowerPoint</vt:lpstr>
      <vt:lpstr>.</vt:lpstr>
      <vt:lpstr>.</vt:lpstr>
      <vt:lpstr>.</vt:lpstr>
      <vt:lpstr>.</vt:lpstr>
      <vt:lpstr>.</vt:lpstr>
      <vt:lpstr>.</vt:lpstr>
      <vt:lpstr>.</vt:lpstr>
      <vt:lpstr>.</vt:lpstr>
      <vt:lpstr>.</vt:lpstr>
      <vt:lpstr>.</vt:lpstr>
      <vt:lpstr>.</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доу</dc:creator>
  <cp:lastModifiedBy>Рамиля</cp:lastModifiedBy>
  <cp:revision>73</cp:revision>
  <dcterms:created xsi:type="dcterms:W3CDTF">2019-02-22T10:43:29Z</dcterms:created>
  <dcterms:modified xsi:type="dcterms:W3CDTF">2020-10-02T13:45:56Z</dcterms:modified>
</cp:coreProperties>
</file>